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Lst>
  <p:sldSz cx="14630400" cy="8229600"/>
  <p:notesSz cx="8229600" cy="14630400"/>
  <p:embeddedFontLst>
    <p:embeddedFont>
      <p:font typeface="Alice" panose="020B0604020202020204" charset="0"/>
      <p:regular r:id="rId16"/>
    </p:embeddedFont>
    <p:embeddedFont>
      <p:font typeface="Lora"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74" d="100"/>
          <a:sy n="74" d="100"/>
        </p:scale>
        <p:origin x="37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808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4628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Smart Urban Heat Island Monitor &amp; Advisory System (SUHI-MAS)</a:t>
            </a:r>
            <a:endParaRPr lang="en-US" sz="3900" dirty="0"/>
          </a:p>
        </p:txBody>
      </p:sp>
      <p:sp>
        <p:nvSpPr>
          <p:cNvPr id="4" name="Text 1"/>
          <p:cNvSpPr/>
          <p:nvPr/>
        </p:nvSpPr>
        <p:spPr>
          <a:xfrm>
            <a:off x="793790" y="418409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Student Name: Sahil Namdev Jadhav</a:t>
            </a:r>
            <a:endParaRPr lang="en-US" sz="1550" dirty="0"/>
          </a:p>
        </p:txBody>
      </p:sp>
      <p:sp>
        <p:nvSpPr>
          <p:cNvPr id="5" name="Text 2"/>
          <p:cNvSpPr/>
          <p:nvPr/>
        </p:nvSpPr>
        <p:spPr>
          <a:xfrm>
            <a:off x="793790" y="472487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Programme: B.Tech Artificial Intelligence &amp; Data Science</a:t>
            </a:r>
            <a:endParaRPr lang="en-US" sz="1550" dirty="0"/>
          </a:p>
        </p:txBody>
      </p:sp>
      <p:sp>
        <p:nvSpPr>
          <p:cNvPr id="6" name="Text 3"/>
          <p:cNvSpPr/>
          <p:nvPr/>
        </p:nvSpPr>
        <p:spPr>
          <a:xfrm>
            <a:off x="793790" y="5265658"/>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Internship: 1M1B : AI for Sustainability Virtual Internship</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B6984-A4A5-E295-FD8D-8EFDC4F5E137}"/>
              </a:ext>
            </a:extLst>
          </p:cNvPr>
          <p:cNvPicPr>
            <a:picLocks noChangeAspect="1"/>
          </p:cNvPicPr>
          <p:nvPr/>
        </p:nvPicPr>
        <p:blipFill>
          <a:blip r:embed="rId2"/>
          <a:stretch>
            <a:fillRect/>
          </a:stretch>
        </p:blipFill>
        <p:spPr>
          <a:xfrm>
            <a:off x="0" y="385935"/>
            <a:ext cx="14630400" cy="7457729"/>
          </a:xfrm>
          <a:prstGeom prst="rect">
            <a:avLst/>
          </a:prstGeom>
        </p:spPr>
      </p:pic>
    </p:spTree>
    <p:extLst>
      <p:ext uri="{BB962C8B-B14F-4D97-AF65-F5344CB8AC3E}">
        <p14:creationId xmlns:p14="http://schemas.microsoft.com/office/powerpoint/2010/main" val="1474605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358B3-CF62-68AA-465B-CF4002BBDFB7}"/>
              </a:ext>
            </a:extLst>
          </p:cNvPr>
          <p:cNvPicPr>
            <a:picLocks noChangeAspect="1"/>
          </p:cNvPicPr>
          <p:nvPr/>
        </p:nvPicPr>
        <p:blipFill>
          <a:blip r:embed="rId2"/>
          <a:srcRect t="9987"/>
          <a:stretch>
            <a:fillRect/>
          </a:stretch>
        </p:blipFill>
        <p:spPr>
          <a:xfrm>
            <a:off x="0" y="462395"/>
            <a:ext cx="14630400" cy="7304809"/>
          </a:xfrm>
          <a:prstGeom prst="rect">
            <a:avLst/>
          </a:prstGeom>
        </p:spPr>
      </p:pic>
    </p:spTree>
    <p:extLst>
      <p:ext uri="{BB962C8B-B14F-4D97-AF65-F5344CB8AC3E}">
        <p14:creationId xmlns:p14="http://schemas.microsoft.com/office/powerpoint/2010/main" val="392721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73587-35BA-C2E7-DCEC-14A210814BA2}"/>
              </a:ext>
            </a:extLst>
          </p:cNvPr>
          <p:cNvPicPr>
            <a:picLocks noChangeAspect="1"/>
          </p:cNvPicPr>
          <p:nvPr/>
        </p:nvPicPr>
        <p:blipFill>
          <a:blip r:embed="rId2"/>
          <a:srcRect t="8586"/>
          <a:stretch>
            <a:fillRect/>
          </a:stretch>
        </p:blipFill>
        <p:spPr>
          <a:xfrm>
            <a:off x="0" y="477982"/>
            <a:ext cx="14630400" cy="7523018"/>
          </a:xfrm>
          <a:prstGeom prst="rect">
            <a:avLst/>
          </a:prstGeom>
        </p:spPr>
      </p:pic>
    </p:spTree>
    <p:extLst>
      <p:ext uri="{BB962C8B-B14F-4D97-AF65-F5344CB8AC3E}">
        <p14:creationId xmlns:p14="http://schemas.microsoft.com/office/powerpoint/2010/main" val="136700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184565" y="314206"/>
            <a:ext cx="3485078" cy="357188"/>
          </a:xfrm>
          <a:prstGeom prst="rect">
            <a:avLst/>
          </a:prstGeom>
          <a:noFill/>
          <a:ln/>
        </p:spPr>
        <p:txBody>
          <a:bodyPr wrap="none" lIns="0" tIns="0" rIns="0" bIns="0" rtlCol="0" anchor="t"/>
          <a:lstStyle/>
          <a:p>
            <a:pPr marL="0" indent="0" algn="l">
              <a:lnSpc>
                <a:spcPts val="2800"/>
              </a:lnSpc>
              <a:buNone/>
            </a:pPr>
            <a:r>
              <a:rPr lang="en-US" sz="2200" dirty="0">
                <a:solidFill>
                  <a:srgbClr val="233E32"/>
                </a:solidFill>
                <a:latin typeface="Alice" pitchFamily="34" charset="0"/>
                <a:ea typeface="Alice" pitchFamily="34" charset="-122"/>
                <a:cs typeface="Alice" pitchFamily="34" charset="-120"/>
              </a:rPr>
              <a:t>Conclusion &amp; Future Scope</a:t>
            </a:r>
            <a:endParaRPr lang="en-US" sz="2200" dirty="0"/>
          </a:p>
        </p:txBody>
      </p:sp>
      <p:sp>
        <p:nvSpPr>
          <p:cNvPr id="3" name="Text 1"/>
          <p:cNvSpPr/>
          <p:nvPr/>
        </p:nvSpPr>
        <p:spPr>
          <a:xfrm>
            <a:off x="3184565" y="956905"/>
            <a:ext cx="2285643" cy="285750"/>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Project Summary</a:t>
            </a:r>
            <a:endParaRPr lang="en-US" sz="1750" dirty="0"/>
          </a:p>
        </p:txBody>
      </p:sp>
      <p:sp>
        <p:nvSpPr>
          <p:cNvPr id="4" name="Text 2"/>
          <p:cNvSpPr/>
          <p:nvPr/>
        </p:nvSpPr>
        <p:spPr>
          <a:xfrm>
            <a:off x="3184565" y="1356836"/>
            <a:ext cx="3991094" cy="548640"/>
          </a:xfrm>
          <a:prstGeom prst="rect">
            <a:avLst/>
          </a:prstGeom>
          <a:noFill/>
          <a:ln/>
        </p:spPr>
        <p:txBody>
          <a:bodyPr wrap="square" lIns="0" tIns="0" rIns="0" bIns="0" rtlCol="0" anchor="t"/>
          <a:lstStyle/>
          <a:p>
            <a:pPr marL="0" indent="0" algn="l">
              <a:lnSpc>
                <a:spcPts val="1400"/>
              </a:lnSpc>
              <a:buNone/>
            </a:pPr>
            <a:r>
              <a:rPr lang="en-US" sz="850" dirty="0">
                <a:solidFill>
                  <a:srgbClr val="2C2821"/>
                </a:solidFill>
                <a:latin typeface="Lora" pitchFamily="34" charset="0"/>
                <a:ea typeface="Lora" pitchFamily="34" charset="-122"/>
                <a:cs typeface="Lora" pitchFamily="34" charset="-120"/>
              </a:rPr>
              <a:t>The SUHI-MAS project successfully demonstrates the potential of AI to monitor, predict, and mitigate the impacts of urban heat islands, fostering climate-resilient communities.</a:t>
            </a:r>
            <a:endParaRPr lang="en-US" sz="850" dirty="0"/>
          </a:p>
        </p:txBody>
      </p:sp>
      <p:sp>
        <p:nvSpPr>
          <p:cNvPr id="5" name="Text 3"/>
          <p:cNvSpPr/>
          <p:nvPr/>
        </p:nvSpPr>
        <p:spPr>
          <a:xfrm>
            <a:off x="3184565" y="2008227"/>
            <a:ext cx="3991094" cy="548640"/>
          </a:xfrm>
          <a:prstGeom prst="rect">
            <a:avLst/>
          </a:prstGeom>
          <a:noFill/>
          <a:ln/>
        </p:spPr>
        <p:txBody>
          <a:bodyPr wrap="square" lIns="0" tIns="0" rIns="0" bIns="0" rtlCol="0" anchor="t"/>
          <a:lstStyle/>
          <a:p>
            <a:pPr marL="0" indent="0" algn="l">
              <a:lnSpc>
                <a:spcPts val="1400"/>
              </a:lnSpc>
              <a:buNone/>
            </a:pPr>
            <a:r>
              <a:rPr lang="en-US" sz="850" dirty="0">
                <a:solidFill>
                  <a:srgbClr val="2C2821"/>
                </a:solidFill>
                <a:latin typeface="Lora" pitchFamily="34" charset="0"/>
                <a:ea typeface="Lora" pitchFamily="34" charset="-122"/>
                <a:cs typeface="Lora" pitchFamily="34" charset="-120"/>
              </a:rPr>
              <a:t>This system represents a significant step towards integrating advanced AI technologies into sustainable urban management, offering a scalable solution to a pressing global challenge.</a:t>
            </a:r>
            <a:endParaRPr lang="en-US" sz="850" dirty="0"/>
          </a:p>
        </p:txBody>
      </p:sp>
      <p:pic>
        <p:nvPicPr>
          <p:cNvPr id="6" name="Image 0" descr="preencoded.png"/>
          <p:cNvPicPr>
            <a:picLocks noChangeAspect="1"/>
          </p:cNvPicPr>
          <p:nvPr/>
        </p:nvPicPr>
        <p:blipFill>
          <a:blip r:embed="rId3"/>
          <a:stretch>
            <a:fillRect/>
          </a:stretch>
        </p:blipFill>
        <p:spPr>
          <a:xfrm>
            <a:off x="3184565" y="2685336"/>
            <a:ext cx="3991094" cy="3991094"/>
          </a:xfrm>
          <a:prstGeom prst="rect">
            <a:avLst/>
          </a:prstGeom>
        </p:spPr>
      </p:pic>
      <p:sp>
        <p:nvSpPr>
          <p:cNvPr id="7" name="Text 4"/>
          <p:cNvSpPr/>
          <p:nvPr/>
        </p:nvSpPr>
        <p:spPr>
          <a:xfrm>
            <a:off x="7462123" y="956905"/>
            <a:ext cx="2285643" cy="285750"/>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Future Enhancements</a:t>
            </a:r>
            <a:endParaRPr lang="en-US" sz="1750" dirty="0"/>
          </a:p>
        </p:txBody>
      </p:sp>
      <p:sp>
        <p:nvSpPr>
          <p:cNvPr id="8" name="Text 5"/>
          <p:cNvSpPr/>
          <p:nvPr/>
        </p:nvSpPr>
        <p:spPr>
          <a:xfrm>
            <a:off x="7462123" y="1356836"/>
            <a:ext cx="3991094" cy="548640"/>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2C2821"/>
                </a:solidFill>
                <a:latin typeface="Lora" pitchFamily="34" charset="0"/>
                <a:ea typeface="Lora" pitchFamily="34" charset="-122"/>
                <a:cs typeface="Lora" pitchFamily="34" charset="-120"/>
              </a:rPr>
              <a:t>IoT Sensor Integration:</a:t>
            </a:r>
            <a:r>
              <a:rPr lang="en-US" sz="850" dirty="0">
                <a:solidFill>
                  <a:srgbClr val="2C2821"/>
                </a:solidFill>
                <a:latin typeface="Lora" pitchFamily="34" charset="0"/>
                <a:ea typeface="Lora" pitchFamily="34" charset="-122"/>
                <a:cs typeface="Lora" pitchFamily="34" charset="-120"/>
              </a:rPr>
              <a:t> Deploying a network of low-cost IoT sensors for real-time, hyper-local temperature data collection to enhance model accuracy.</a:t>
            </a:r>
            <a:endParaRPr lang="en-US" sz="850" dirty="0"/>
          </a:p>
        </p:txBody>
      </p:sp>
      <p:sp>
        <p:nvSpPr>
          <p:cNvPr id="9" name="Text 6"/>
          <p:cNvSpPr/>
          <p:nvPr/>
        </p:nvSpPr>
        <p:spPr>
          <a:xfrm>
            <a:off x="7462123" y="1945362"/>
            <a:ext cx="3991094" cy="548640"/>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2C2821"/>
                </a:solidFill>
                <a:latin typeface="Lora" pitchFamily="34" charset="0"/>
                <a:ea typeface="Lora" pitchFamily="34" charset="-122"/>
                <a:cs typeface="Lora" pitchFamily="34" charset="-120"/>
              </a:rPr>
              <a:t>Mobile Application Development:</a:t>
            </a:r>
            <a:r>
              <a:rPr lang="en-US" sz="850" dirty="0">
                <a:solidFill>
                  <a:srgbClr val="2C2821"/>
                </a:solidFill>
                <a:latin typeface="Lora" pitchFamily="34" charset="0"/>
                <a:ea typeface="Lora" pitchFamily="34" charset="-122"/>
                <a:cs typeface="Lora" pitchFamily="34" charset="-120"/>
              </a:rPr>
              <a:t> Creating a dedicated mobile app for wider accessibility and personalised heat safety alerts and recommendations.</a:t>
            </a:r>
            <a:endParaRPr lang="en-US" sz="850" dirty="0"/>
          </a:p>
        </p:txBody>
      </p:sp>
      <p:sp>
        <p:nvSpPr>
          <p:cNvPr id="10" name="Text 7"/>
          <p:cNvSpPr/>
          <p:nvPr/>
        </p:nvSpPr>
        <p:spPr>
          <a:xfrm>
            <a:off x="7462123" y="2533888"/>
            <a:ext cx="3991094" cy="548640"/>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2C2821"/>
                </a:solidFill>
                <a:latin typeface="Lora" pitchFamily="34" charset="0"/>
                <a:ea typeface="Lora" pitchFamily="34" charset="-122"/>
                <a:cs typeface="Lora" pitchFamily="34" charset="-120"/>
              </a:rPr>
              <a:t>Advanced Predictive Modelling:</a:t>
            </a:r>
            <a:r>
              <a:rPr lang="en-US" sz="850" dirty="0">
                <a:solidFill>
                  <a:srgbClr val="2C2821"/>
                </a:solidFill>
                <a:latin typeface="Lora" pitchFamily="34" charset="0"/>
                <a:ea typeface="Lora" pitchFamily="34" charset="-122"/>
                <a:cs typeface="Lora" pitchFamily="34" charset="-120"/>
              </a:rPr>
              <a:t> Exploring deep learning architectures and reinforcement learning for even more precise UHI forecasting under various climate scenarios.</a:t>
            </a:r>
            <a:endParaRPr lang="en-US" sz="850" dirty="0"/>
          </a:p>
        </p:txBody>
      </p:sp>
      <p:sp>
        <p:nvSpPr>
          <p:cNvPr id="11" name="Text 8"/>
          <p:cNvSpPr/>
          <p:nvPr/>
        </p:nvSpPr>
        <p:spPr>
          <a:xfrm>
            <a:off x="7462123" y="3122414"/>
            <a:ext cx="3991094" cy="548640"/>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2C2821"/>
                </a:solidFill>
                <a:latin typeface="Lora" pitchFamily="34" charset="0"/>
                <a:ea typeface="Lora" pitchFamily="34" charset="-122"/>
                <a:cs typeface="Lora" pitchFamily="34" charset="-120"/>
              </a:rPr>
              <a:t>Policy Integration:</a:t>
            </a:r>
            <a:r>
              <a:rPr lang="en-US" sz="850" dirty="0">
                <a:solidFill>
                  <a:srgbClr val="2C2821"/>
                </a:solidFill>
                <a:latin typeface="Lora" pitchFamily="34" charset="0"/>
                <a:ea typeface="Lora" pitchFamily="34" charset="-122"/>
                <a:cs typeface="Lora" pitchFamily="34" charset="-120"/>
              </a:rPr>
              <a:t> Collaborating with urban planners and policymakers to integrate SUHI-MAS insights into official city planning and public health advisories.</a:t>
            </a:r>
            <a:endParaRPr lang="en-US" sz="850" dirty="0"/>
          </a:p>
        </p:txBody>
      </p:sp>
      <p:pic>
        <p:nvPicPr>
          <p:cNvPr id="12" name="Image 1" descr="preencoded.png"/>
          <p:cNvPicPr>
            <a:picLocks noChangeAspect="1"/>
          </p:cNvPicPr>
          <p:nvPr/>
        </p:nvPicPr>
        <p:blipFill>
          <a:blip r:embed="rId4"/>
          <a:stretch>
            <a:fillRect/>
          </a:stretch>
        </p:blipFill>
        <p:spPr>
          <a:xfrm>
            <a:off x="7462123" y="3799523"/>
            <a:ext cx="3991094" cy="39910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06579"/>
            <a:ext cx="12003048"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Problem Overview: Understanding Urban Heat Islands</a:t>
            </a:r>
            <a:endParaRPr lang="en-US" sz="3900" dirty="0"/>
          </a:p>
        </p:txBody>
      </p:sp>
      <p:sp>
        <p:nvSpPr>
          <p:cNvPr id="3" name="Shape 1"/>
          <p:cNvSpPr/>
          <p:nvPr/>
        </p:nvSpPr>
        <p:spPr>
          <a:xfrm>
            <a:off x="793790" y="2223492"/>
            <a:ext cx="6422231" cy="2141815"/>
          </a:xfrm>
          <a:prstGeom prst="roundRect">
            <a:avLst>
              <a:gd name="adj" fmla="val 5123"/>
            </a:avLst>
          </a:prstGeom>
          <a:solidFill>
            <a:srgbClr val="FCFBF8"/>
          </a:solidFill>
          <a:ln w="22860">
            <a:solidFill>
              <a:srgbClr val="D6D3CC"/>
            </a:solidFill>
            <a:prstDash val="solid"/>
          </a:ln>
        </p:spPr>
      </p:sp>
      <p:sp>
        <p:nvSpPr>
          <p:cNvPr id="4" name="Shape 2"/>
          <p:cNvSpPr/>
          <p:nvPr/>
        </p:nvSpPr>
        <p:spPr>
          <a:xfrm>
            <a:off x="770930" y="2223492"/>
            <a:ext cx="91440" cy="2141815"/>
          </a:xfrm>
          <a:prstGeom prst="roundRect">
            <a:avLst>
              <a:gd name="adj" fmla="val 32558"/>
            </a:avLst>
          </a:prstGeom>
          <a:solidFill>
            <a:srgbClr val="1B5F39"/>
          </a:solidFill>
          <a:ln/>
        </p:spPr>
      </p:sp>
      <p:sp>
        <p:nvSpPr>
          <p:cNvPr id="5" name="Text 3"/>
          <p:cNvSpPr/>
          <p:nvPr/>
        </p:nvSpPr>
        <p:spPr>
          <a:xfrm>
            <a:off x="1083588" y="2444710"/>
            <a:ext cx="3262789"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What are Urban Heat Islands?</a:t>
            </a:r>
            <a:endParaRPr lang="en-US" sz="1950" dirty="0"/>
          </a:p>
        </p:txBody>
      </p:sp>
      <p:sp>
        <p:nvSpPr>
          <p:cNvPr id="6" name="Text 4"/>
          <p:cNvSpPr/>
          <p:nvPr/>
        </p:nvSpPr>
        <p:spPr>
          <a:xfrm>
            <a:off x="1083588" y="2873931"/>
            <a:ext cx="5911215"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Urban Heat Islands (UHIs) are metropolitan areas significantly warmer than their surrounding rural areas. This phenomenon is primarily driven by human activities and the built environment, leading to elevated temperatures particularly at night.</a:t>
            </a:r>
            <a:endParaRPr lang="en-US" sz="1550" dirty="0"/>
          </a:p>
        </p:txBody>
      </p:sp>
      <p:sp>
        <p:nvSpPr>
          <p:cNvPr id="7" name="Shape 5"/>
          <p:cNvSpPr/>
          <p:nvPr/>
        </p:nvSpPr>
        <p:spPr>
          <a:xfrm>
            <a:off x="7414379" y="2223492"/>
            <a:ext cx="6422231" cy="2141815"/>
          </a:xfrm>
          <a:prstGeom prst="roundRect">
            <a:avLst>
              <a:gd name="adj" fmla="val 5123"/>
            </a:avLst>
          </a:prstGeom>
          <a:solidFill>
            <a:srgbClr val="FCFBF8"/>
          </a:solidFill>
          <a:ln w="22860">
            <a:solidFill>
              <a:srgbClr val="D6D3CC"/>
            </a:solidFill>
            <a:prstDash val="solid"/>
          </a:ln>
        </p:spPr>
      </p:sp>
      <p:sp>
        <p:nvSpPr>
          <p:cNvPr id="8" name="Shape 6"/>
          <p:cNvSpPr/>
          <p:nvPr/>
        </p:nvSpPr>
        <p:spPr>
          <a:xfrm>
            <a:off x="7391519" y="2223492"/>
            <a:ext cx="91440" cy="2141815"/>
          </a:xfrm>
          <a:prstGeom prst="roundRect">
            <a:avLst>
              <a:gd name="adj" fmla="val 32558"/>
            </a:avLst>
          </a:prstGeom>
          <a:solidFill>
            <a:srgbClr val="1B5F39"/>
          </a:solidFill>
          <a:ln/>
        </p:spPr>
      </p:sp>
      <p:sp>
        <p:nvSpPr>
          <p:cNvPr id="9" name="Text 7"/>
          <p:cNvSpPr/>
          <p:nvPr/>
        </p:nvSpPr>
        <p:spPr>
          <a:xfrm>
            <a:off x="7704177" y="2444710"/>
            <a:ext cx="3415546"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Why a Serious Urban Problem?</a:t>
            </a:r>
            <a:endParaRPr lang="en-US" sz="1950" dirty="0"/>
          </a:p>
        </p:txBody>
      </p:sp>
      <p:sp>
        <p:nvSpPr>
          <p:cNvPr id="10" name="Text 8"/>
          <p:cNvSpPr/>
          <p:nvPr/>
        </p:nvSpPr>
        <p:spPr>
          <a:xfrm>
            <a:off x="7704177" y="2873931"/>
            <a:ext cx="5911215"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prevalence of impervious surfaces like concrete and asphalt, coupled with a lack of green spaces and anthropogenic heat sources, traps heat and prevents cooling, exacerbating thermal discomfort for city dwellers.</a:t>
            </a:r>
            <a:endParaRPr lang="en-US" sz="1550" dirty="0"/>
          </a:p>
        </p:txBody>
      </p:sp>
      <p:sp>
        <p:nvSpPr>
          <p:cNvPr id="11" name="Shape 9"/>
          <p:cNvSpPr/>
          <p:nvPr/>
        </p:nvSpPr>
        <p:spPr>
          <a:xfrm>
            <a:off x="793790" y="4563666"/>
            <a:ext cx="6422231" cy="2459355"/>
          </a:xfrm>
          <a:prstGeom prst="roundRect">
            <a:avLst>
              <a:gd name="adj" fmla="val 4462"/>
            </a:avLst>
          </a:prstGeom>
          <a:solidFill>
            <a:srgbClr val="FCFBF8"/>
          </a:solidFill>
          <a:ln w="22860">
            <a:solidFill>
              <a:srgbClr val="D6D3CC"/>
            </a:solidFill>
            <a:prstDash val="solid"/>
          </a:ln>
        </p:spPr>
      </p:sp>
      <p:sp>
        <p:nvSpPr>
          <p:cNvPr id="12" name="Shape 10"/>
          <p:cNvSpPr/>
          <p:nvPr/>
        </p:nvSpPr>
        <p:spPr>
          <a:xfrm>
            <a:off x="770930" y="4563666"/>
            <a:ext cx="91440" cy="2459355"/>
          </a:xfrm>
          <a:prstGeom prst="roundRect">
            <a:avLst>
              <a:gd name="adj" fmla="val 32558"/>
            </a:avLst>
          </a:prstGeom>
          <a:solidFill>
            <a:srgbClr val="1B5F39"/>
          </a:solidFill>
          <a:ln/>
        </p:spPr>
      </p:sp>
      <p:sp>
        <p:nvSpPr>
          <p:cNvPr id="13" name="Text 11"/>
          <p:cNvSpPr/>
          <p:nvPr/>
        </p:nvSpPr>
        <p:spPr>
          <a:xfrm>
            <a:off x="1083588" y="478488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Impact on Health</a:t>
            </a:r>
            <a:endParaRPr lang="en-US" sz="1950" dirty="0"/>
          </a:p>
        </p:txBody>
      </p:sp>
      <p:sp>
        <p:nvSpPr>
          <p:cNvPr id="14" name="Text 12"/>
          <p:cNvSpPr/>
          <p:nvPr/>
        </p:nvSpPr>
        <p:spPr>
          <a:xfrm>
            <a:off x="1083588" y="5214104"/>
            <a:ext cx="5911215"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Elevated temperatures increase the risk of heat-related illnesses, including heat stroke and exhaustion, disproportionately affecting vulnerable populations such as the elderly, young children, and those with pre-existing medical conditions.</a:t>
            </a:r>
            <a:endParaRPr lang="en-US" sz="1550" dirty="0"/>
          </a:p>
        </p:txBody>
      </p:sp>
      <p:sp>
        <p:nvSpPr>
          <p:cNvPr id="15" name="Shape 13"/>
          <p:cNvSpPr/>
          <p:nvPr/>
        </p:nvSpPr>
        <p:spPr>
          <a:xfrm>
            <a:off x="7414379" y="4563666"/>
            <a:ext cx="6422231" cy="2459355"/>
          </a:xfrm>
          <a:prstGeom prst="roundRect">
            <a:avLst>
              <a:gd name="adj" fmla="val 4462"/>
            </a:avLst>
          </a:prstGeom>
          <a:solidFill>
            <a:srgbClr val="FCFBF8"/>
          </a:solidFill>
          <a:ln w="22860">
            <a:solidFill>
              <a:srgbClr val="D6D3CC"/>
            </a:solidFill>
            <a:prstDash val="solid"/>
          </a:ln>
        </p:spPr>
      </p:sp>
      <p:sp>
        <p:nvSpPr>
          <p:cNvPr id="16" name="Shape 14"/>
          <p:cNvSpPr/>
          <p:nvPr/>
        </p:nvSpPr>
        <p:spPr>
          <a:xfrm>
            <a:off x="7391519" y="4563666"/>
            <a:ext cx="91440" cy="2459355"/>
          </a:xfrm>
          <a:prstGeom prst="roundRect">
            <a:avLst>
              <a:gd name="adj" fmla="val 32558"/>
            </a:avLst>
          </a:prstGeom>
          <a:solidFill>
            <a:srgbClr val="1B5F39"/>
          </a:solidFill>
          <a:ln/>
        </p:spPr>
      </p:sp>
      <p:sp>
        <p:nvSpPr>
          <p:cNvPr id="17" name="Text 15"/>
          <p:cNvSpPr/>
          <p:nvPr/>
        </p:nvSpPr>
        <p:spPr>
          <a:xfrm>
            <a:off x="7704177" y="4784884"/>
            <a:ext cx="3780949"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Impact on Energy &amp; Environment</a:t>
            </a:r>
            <a:endParaRPr lang="en-US" sz="1950" dirty="0"/>
          </a:p>
        </p:txBody>
      </p:sp>
      <p:sp>
        <p:nvSpPr>
          <p:cNvPr id="18" name="Text 16"/>
          <p:cNvSpPr/>
          <p:nvPr/>
        </p:nvSpPr>
        <p:spPr>
          <a:xfrm>
            <a:off x="7704177" y="5214104"/>
            <a:ext cx="5911215"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Higher urban temperatures lead to increased demand for air conditioning, straining energy grids and contributing to greater greenhouse gas emissions. Furthermore, UHIs degrade air quality and impact local ecosystems.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862143" y="339447"/>
            <a:ext cx="4587954" cy="384929"/>
          </a:xfrm>
          <a:prstGeom prst="rect">
            <a:avLst/>
          </a:prstGeom>
          <a:noFill/>
          <a:ln/>
        </p:spPr>
        <p:txBody>
          <a:bodyPr wrap="none" lIns="0" tIns="0" rIns="0" bIns="0" rtlCol="0" anchor="t"/>
          <a:lstStyle/>
          <a:p>
            <a:pPr marL="0" indent="0" algn="l">
              <a:lnSpc>
                <a:spcPts val="3000"/>
              </a:lnSpc>
              <a:buNone/>
            </a:pPr>
            <a:r>
              <a:rPr lang="en-US" sz="2400" dirty="0">
                <a:solidFill>
                  <a:srgbClr val="233E32"/>
                </a:solidFill>
                <a:latin typeface="Alice" pitchFamily="34" charset="0"/>
                <a:ea typeface="Alice" pitchFamily="34" charset="-122"/>
                <a:cs typeface="Alice" pitchFamily="34" charset="-120"/>
              </a:rPr>
              <a:t>Problem Statement &amp; Motivation</a:t>
            </a:r>
            <a:endParaRPr lang="en-US" sz="2400" dirty="0"/>
          </a:p>
        </p:txBody>
      </p:sp>
      <p:sp>
        <p:nvSpPr>
          <p:cNvPr id="3" name="Text 1"/>
          <p:cNvSpPr/>
          <p:nvPr/>
        </p:nvSpPr>
        <p:spPr>
          <a:xfrm>
            <a:off x="3046928" y="1155502"/>
            <a:ext cx="8721328" cy="616029"/>
          </a:xfrm>
          <a:prstGeom prst="rect">
            <a:avLst/>
          </a:prstGeom>
          <a:noFill/>
          <a:ln/>
        </p:spPr>
        <p:txBody>
          <a:bodyPr wrap="square" lIns="0" tIns="0" rIns="0" bIns="0" rtlCol="0" anchor="t"/>
          <a:lstStyle/>
          <a:p>
            <a:pPr marL="0" indent="0" algn="l">
              <a:lnSpc>
                <a:spcPts val="2400"/>
              </a:lnSpc>
              <a:buNone/>
            </a:pPr>
            <a:r>
              <a:rPr lang="en-US" sz="1900" dirty="0">
                <a:solidFill>
                  <a:srgbClr val="233E32"/>
                </a:solidFill>
                <a:latin typeface="Alice" pitchFamily="34" charset="0"/>
                <a:ea typeface="Alice" pitchFamily="34" charset="-122"/>
                <a:cs typeface="Alice" pitchFamily="34" charset="-120"/>
              </a:rPr>
              <a:t>How might we use AI to monitor and predict urban heat island intensity and provide real-time localised heat safety advisories?</a:t>
            </a:r>
            <a:endParaRPr lang="en-US" sz="1900" dirty="0"/>
          </a:p>
        </p:txBody>
      </p:sp>
      <p:sp>
        <p:nvSpPr>
          <p:cNvPr id="4" name="Shape 2"/>
          <p:cNvSpPr/>
          <p:nvPr/>
        </p:nvSpPr>
        <p:spPr>
          <a:xfrm>
            <a:off x="2862143" y="970717"/>
            <a:ext cx="15240" cy="985599"/>
          </a:xfrm>
          <a:prstGeom prst="rect">
            <a:avLst/>
          </a:prstGeom>
          <a:solidFill>
            <a:srgbClr val="1B5F39"/>
          </a:solidFill>
          <a:ln/>
        </p:spPr>
      </p:sp>
      <p:pic>
        <p:nvPicPr>
          <p:cNvPr id="5" name="Image 0" descr="preencoded.png"/>
          <p:cNvPicPr>
            <a:picLocks noChangeAspect="1"/>
          </p:cNvPicPr>
          <p:nvPr/>
        </p:nvPicPr>
        <p:blipFill>
          <a:blip r:embed="rId3"/>
          <a:stretch>
            <a:fillRect/>
          </a:stretch>
        </p:blipFill>
        <p:spPr>
          <a:xfrm>
            <a:off x="2862143" y="2233493"/>
            <a:ext cx="4302800" cy="4302800"/>
          </a:xfrm>
          <a:prstGeom prst="rect">
            <a:avLst/>
          </a:prstGeom>
        </p:spPr>
      </p:pic>
      <p:sp>
        <p:nvSpPr>
          <p:cNvPr id="6" name="Text 3"/>
          <p:cNvSpPr/>
          <p:nvPr/>
        </p:nvSpPr>
        <p:spPr>
          <a:xfrm>
            <a:off x="2862143" y="6674882"/>
            <a:ext cx="2169914" cy="192524"/>
          </a:xfrm>
          <a:prstGeom prst="rect">
            <a:avLst/>
          </a:prstGeom>
          <a:noFill/>
          <a:ln/>
        </p:spPr>
        <p:txBody>
          <a:bodyPr wrap="none" lIns="0" tIns="0" rIns="0" bIns="0" rtlCol="0" anchor="t"/>
          <a:lstStyle/>
          <a:p>
            <a:pPr marL="0" indent="0" algn="l">
              <a:lnSpc>
                <a:spcPts val="1500"/>
              </a:lnSpc>
              <a:buNone/>
            </a:pPr>
            <a:r>
              <a:rPr lang="en-US" sz="1200" dirty="0">
                <a:solidFill>
                  <a:srgbClr val="233E32"/>
                </a:solidFill>
                <a:latin typeface="Alice" pitchFamily="34" charset="0"/>
                <a:ea typeface="Alice" pitchFamily="34" charset="-122"/>
                <a:cs typeface="Alice" pitchFamily="34" charset="-120"/>
              </a:rPr>
              <a:t>The Critical Need for Prediction</a:t>
            </a:r>
            <a:endParaRPr lang="en-US" sz="1200" dirty="0"/>
          </a:p>
        </p:txBody>
      </p:sp>
      <p:sp>
        <p:nvSpPr>
          <p:cNvPr id="7" name="Text 4"/>
          <p:cNvSpPr/>
          <p:nvPr/>
        </p:nvSpPr>
        <p:spPr>
          <a:xfrm>
            <a:off x="2862143" y="6990517"/>
            <a:ext cx="4302800" cy="788670"/>
          </a:xfrm>
          <a:prstGeom prst="rect">
            <a:avLst/>
          </a:prstGeom>
          <a:noFill/>
          <a:ln/>
        </p:spPr>
        <p:txBody>
          <a:bodyPr wrap="squar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Accurate prediction of UHI intensity is crucial for proactive urban planning and public health interventions. Traditional methods often lack the granularity and real-time capabilities required for effective mitigation strategies.</a:t>
            </a:r>
            <a:endParaRPr lang="en-US" sz="950" dirty="0"/>
          </a:p>
        </p:txBody>
      </p:sp>
      <p:sp>
        <p:nvSpPr>
          <p:cNvPr id="8" name="Text 5"/>
          <p:cNvSpPr/>
          <p:nvPr/>
        </p:nvSpPr>
        <p:spPr>
          <a:xfrm>
            <a:off x="7473077" y="2218015"/>
            <a:ext cx="2582823" cy="192524"/>
          </a:xfrm>
          <a:prstGeom prst="rect">
            <a:avLst/>
          </a:prstGeom>
          <a:noFill/>
          <a:ln/>
        </p:spPr>
        <p:txBody>
          <a:bodyPr wrap="none" lIns="0" tIns="0" rIns="0" bIns="0" rtlCol="0" anchor="t"/>
          <a:lstStyle/>
          <a:p>
            <a:pPr marL="0" indent="0" algn="l">
              <a:lnSpc>
                <a:spcPts val="1500"/>
              </a:lnSpc>
              <a:buNone/>
            </a:pPr>
            <a:r>
              <a:rPr lang="en-US" sz="1200" dirty="0">
                <a:solidFill>
                  <a:srgbClr val="233E32"/>
                </a:solidFill>
                <a:latin typeface="Alice" pitchFamily="34" charset="0"/>
                <a:ea typeface="Alice" pitchFamily="34" charset="-122"/>
                <a:cs typeface="Alice" pitchFamily="34" charset="-120"/>
              </a:rPr>
              <a:t>Empowering Citizens with Advisories</a:t>
            </a:r>
            <a:endParaRPr lang="en-US" sz="1200" dirty="0"/>
          </a:p>
        </p:txBody>
      </p:sp>
      <p:sp>
        <p:nvSpPr>
          <p:cNvPr id="9" name="Text 6"/>
          <p:cNvSpPr/>
          <p:nvPr/>
        </p:nvSpPr>
        <p:spPr>
          <a:xfrm>
            <a:off x="7473077" y="2533650"/>
            <a:ext cx="4302800" cy="788670"/>
          </a:xfrm>
          <a:prstGeom prst="rect">
            <a:avLst/>
          </a:prstGeom>
          <a:noFill/>
          <a:ln/>
        </p:spPr>
        <p:txBody>
          <a:bodyPr wrap="square" lIns="0" tIns="0" rIns="0" bIns="0" rtlCol="0" anchor="t"/>
          <a:lstStyle/>
          <a:p>
            <a:pPr marL="0" indent="0" algn="l">
              <a:lnSpc>
                <a:spcPts val="1550"/>
              </a:lnSpc>
              <a:buNone/>
            </a:pPr>
            <a:r>
              <a:rPr lang="en-US" sz="950" dirty="0">
                <a:solidFill>
                  <a:srgbClr val="2C2821"/>
                </a:solidFill>
                <a:latin typeface="Lora" pitchFamily="34" charset="0"/>
                <a:ea typeface="Lora" pitchFamily="34" charset="-122"/>
                <a:cs typeface="Lora" pitchFamily="34" charset="-120"/>
              </a:rPr>
              <a:t>Providing localised, actionable heat safety advisories can significantly reduce public health risks during extreme heat events. This project aims to empower citizens with the information needed to make informed decisions and stay safe.</a:t>
            </a:r>
            <a:endParaRPr lang="en-US" sz="950" dirty="0"/>
          </a:p>
        </p:txBody>
      </p:sp>
      <p:pic>
        <p:nvPicPr>
          <p:cNvPr id="10" name="Image 1" descr="preencoded.png"/>
          <p:cNvPicPr>
            <a:picLocks noChangeAspect="1"/>
          </p:cNvPicPr>
          <p:nvPr/>
        </p:nvPicPr>
        <p:blipFill>
          <a:blip r:embed="rId4"/>
          <a:stretch>
            <a:fillRect/>
          </a:stretch>
        </p:blipFill>
        <p:spPr>
          <a:xfrm>
            <a:off x="7473077" y="3460909"/>
            <a:ext cx="2217658" cy="12320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080141" y="398264"/>
            <a:ext cx="7346752" cy="452557"/>
          </a:xfrm>
          <a:prstGeom prst="rect">
            <a:avLst/>
          </a:prstGeom>
          <a:noFill/>
          <a:ln/>
        </p:spPr>
        <p:txBody>
          <a:bodyPr wrap="none" lIns="0" tIns="0" rIns="0" bIns="0" rtlCol="0" anchor="t"/>
          <a:lstStyle/>
          <a:p>
            <a:pPr marL="0" indent="0" algn="l">
              <a:lnSpc>
                <a:spcPts val="3550"/>
              </a:lnSpc>
              <a:buNone/>
            </a:pPr>
            <a:r>
              <a:rPr lang="en-US" sz="2850" dirty="0">
                <a:solidFill>
                  <a:srgbClr val="233E32"/>
                </a:solidFill>
                <a:latin typeface="Alice" pitchFamily="34" charset="0"/>
                <a:ea typeface="Alice" pitchFamily="34" charset="-122"/>
                <a:cs typeface="Alice" pitchFamily="34" charset="-120"/>
              </a:rPr>
              <a:t>Aligning with Sustainable Development Goals</a:t>
            </a:r>
            <a:endParaRPr lang="en-US" sz="2850" dirty="0"/>
          </a:p>
        </p:txBody>
      </p:sp>
      <p:pic>
        <p:nvPicPr>
          <p:cNvPr id="3" name="Image 0" descr="preencoded.png"/>
          <p:cNvPicPr>
            <a:picLocks noChangeAspect="1"/>
          </p:cNvPicPr>
          <p:nvPr/>
        </p:nvPicPr>
        <p:blipFill>
          <a:blip r:embed="rId3"/>
          <a:stretch>
            <a:fillRect/>
          </a:stretch>
        </p:blipFill>
        <p:spPr>
          <a:xfrm>
            <a:off x="2080141" y="1140500"/>
            <a:ext cx="5144572" cy="5144572"/>
          </a:xfrm>
          <a:prstGeom prst="rect">
            <a:avLst/>
          </a:prstGeom>
        </p:spPr>
      </p:pic>
      <p:sp>
        <p:nvSpPr>
          <p:cNvPr id="4" name="Text 1"/>
          <p:cNvSpPr/>
          <p:nvPr/>
        </p:nvSpPr>
        <p:spPr>
          <a:xfrm>
            <a:off x="2080141" y="6429851"/>
            <a:ext cx="3548777" cy="226338"/>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SDG 11: Sustainable Cities and Communities</a:t>
            </a:r>
            <a:endParaRPr lang="en-US" sz="1400" dirty="0"/>
          </a:p>
        </p:txBody>
      </p:sp>
      <p:sp>
        <p:nvSpPr>
          <p:cNvPr id="5" name="Text 2"/>
          <p:cNvSpPr/>
          <p:nvPr/>
        </p:nvSpPr>
        <p:spPr>
          <a:xfrm>
            <a:off x="2080141" y="6742986"/>
            <a:ext cx="5144572" cy="695444"/>
          </a:xfrm>
          <a:prstGeom prst="rect">
            <a:avLst/>
          </a:prstGeom>
          <a:noFill/>
          <a:ln/>
        </p:spPr>
        <p:txBody>
          <a:bodyPr wrap="square" lIns="0" tIns="0" rIns="0" bIns="0" rtlCol="0" anchor="t"/>
          <a:lstStyle/>
          <a:p>
            <a:pPr marL="0" indent="0" algn="l">
              <a:lnSpc>
                <a:spcPts val="1800"/>
              </a:lnSpc>
              <a:buNone/>
            </a:pPr>
            <a:r>
              <a:rPr lang="en-US" sz="1100" dirty="0">
                <a:solidFill>
                  <a:srgbClr val="2C2821"/>
                </a:solidFill>
                <a:latin typeface="Lora" pitchFamily="34" charset="0"/>
                <a:ea typeface="Lora" pitchFamily="34" charset="-122"/>
                <a:cs typeface="Lora" pitchFamily="34" charset="-120"/>
              </a:rPr>
              <a:t>SUHI-MAS directly supports the development of inclusive, safe, resilient, and sustainable cities by addressing environmental challenges posed by UHIs and improving urban liveability for all residents.</a:t>
            </a:r>
            <a:endParaRPr lang="en-US" sz="1100" dirty="0"/>
          </a:p>
        </p:txBody>
      </p:sp>
      <p:pic>
        <p:nvPicPr>
          <p:cNvPr id="6" name="Image 1" descr="preencoded.png"/>
          <p:cNvPicPr>
            <a:picLocks noChangeAspect="1"/>
          </p:cNvPicPr>
          <p:nvPr/>
        </p:nvPicPr>
        <p:blipFill>
          <a:blip r:embed="rId4"/>
          <a:stretch>
            <a:fillRect/>
          </a:stretch>
        </p:blipFill>
        <p:spPr>
          <a:xfrm>
            <a:off x="7405688" y="1140500"/>
            <a:ext cx="5144572" cy="5144572"/>
          </a:xfrm>
          <a:prstGeom prst="rect">
            <a:avLst/>
          </a:prstGeom>
        </p:spPr>
      </p:pic>
      <p:sp>
        <p:nvSpPr>
          <p:cNvPr id="7" name="Text 3"/>
          <p:cNvSpPr/>
          <p:nvPr/>
        </p:nvSpPr>
        <p:spPr>
          <a:xfrm>
            <a:off x="7405688" y="6429851"/>
            <a:ext cx="1843802" cy="226338"/>
          </a:xfrm>
          <a:prstGeom prst="rect">
            <a:avLst/>
          </a:prstGeom>
          <a:noFill/>
          <a:ln/>
        </p:spPr>
        <p:txBody>
          <a:bodyPr wrap="none" lIns="0" tIns="0" rIns="0" bIns="0" rtlCol="0" anchor="t"/>
          <a:lstStyle/>
          <a:p>
            <a:pPr marL="0" indent="0" algn="l">
              <a:lnSpc>
                <a:spcPts val="1750"/>
              </a:lnSpc>
              <a:buNone/>
            </a:pPr>
            <a:r>
              <a:rPr lang="en-US" sz="1400" dirty="0">
                <a:solidFill>
                  <a:srgbClr val="2C2821"/>
                </a:solidFill>
                <a:latin typeface="Alice" pitchFamily="34" charset="0"/>
                <a:ea typeface="Alice" pitchFamily="34" charset="-122"/>
                <a:cs typeface="Alice" pitchFamily="34" charset="-120"/>
              </a:rPr>
              <a:t>SDG 13: Climate Action</a:t>
            </a:r>
            <a:endParaRPr lang="en-US" sz="1400" dirty="0"/>
          </a:p>
        </p:txBody>
      </p:sp>
      <p:sp>
        <p:nvSpPr>
          <p:cNvPr id="8" name="Text 4"/>
          <p:cNvSpPr/>
          <p:nvPr/>
        </p:nvSpPr>
        <p:spPr>
          <a:xfrm>
            <a:off x="7405688" y="6742986"/>
            <a:ext cx="5144572" cy="695444"/>
          </a:xfrm>
          <a:prstGeom prst="rect">
            <a:avLst/>
          </a:prstGeom>
          <a:noFill/>
          <a:ln/>
        </p:spPr>
        <p:txBody>
          <a:bodyPr wrap="square" lIns="0" tIns="0" rIns="0" bIns="0" rtlCol="0" anchor="t"/>
          <a:lstStyle/>
          <a:p>
            <a:pPr marL="0" indent="0" algn="l">
              <a:lnSpc>
                <a:spcPts val="1800"/>
              </a:lnSpc>
              <a:buNone/>
            </a:pPr>
            <a:r>
              <a:rPr lang="en-US" sz="1100" dirty="0">
                <a:solidFill>
                  <a:srgbClr val="2C2821"/>
                </a:solidFill>
                <a:latin typeface="Lora" pitchFamily="34" charset="0"/>
                <a:ea typeface="Lora" pitchFamily="34" charset="-122"/>
                <a:cs typeface="Lora" pitchFamily="34" charset="-120"/>
              </a:rPr>
              <a:t>By providing tools to monitor and mitigate the effects of urban heating, the project contributes to combating climate change and its impacts, fostering a more climate-resilient urban environment.</a:t>
            </a:r>
            <a:endParaRPr lang="en-US" sz="1100" dirty="0"/>
          </a:p>
        </p:txBody>
      </p:sp>
      <p:sp>
        <p:nvSpPr>
          <p:cNvPr id="9" name="Text 5"/>
          <p:cNvSpPr/>
          <p:nvPr/>
        </p:nvSpPr>
        <p:spPr>
          <a:xfrm>
            <a:off x="2080141" y="7601307"/>
            <a:ext cx="10470118" cy="231815"/>
          </a:xfrm>
          <a:prstGeom prst="rect">
            <a:avLst/>
          </a:prstGeom>
          <a:noFill/>
          <a:ln/>
        </p:spPr>
        <p:txBody>
          <a:bodyPr wrap="none" lIns="0" tIns="0" rIns="0" bIns="0" rtlCol="0" anchor="t"/>
          <a:lstStyle/>
          <a:p>
            <a:pPr marL="0" indent="0" algn="l">
              <a:lnSpc>
                <a:spcPts val="1800"/>
              </a:lnSpc>
              <a:buNone/>
            </a:pPr>
            <a:r>
              <a:rPr lang="en-US" sz="1100" dirty="0">
                <a:solidFill>
                  <a:srgbClr val="2C2821"/>
                </a:solidFill>
                <a:latin typeface="Lora" pitchFamily="34" charset="0"/>
                <a:ea typeface="Lora" pitchFamily="34" charset="-122"/>
                <a:cs typeface="Lora" pitchFamily="34" charset="-120"/>
              </a:rPr>
              <a:t>Our project contributes to global sustainability efforts by leveraging AI to build more resilient and informed urban environments.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5893"/>
          </a:xfrm>
          <a:prstGeom prst="rect">
            <a:avLst/>
          </a:prstGeom>
        </p:spPr>
      </p:pic>
      <p:sp>
        <p:nvSpPr>
          <p:cNvPr id="3" name="Shape 0"/>
          <p:cNvSpPr/>
          <p:nvPr/>
        </p:nvSpPr>
        <p:spPr>
          <a:xfrm>
            <a:off x="0" y="0"/>
            <a:ext cx="14630400" cy="2385893"/>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0" y="0"/>
            <a:ext cx="14630400" cy="2385893"/>
          </a:xfrm>
          <a:prstGeom prst="rect">
            <a:avLst/>
          </a:prstGeom>
        </p:spPr>
      </p:pic>
      <p:sp>
        <p:nvSpPr>
          <p:cNvPr id="5" name="Text 1"/>
          <p:cNvSpPr/>
          <p:nvPr/>
        </p:nvSpPr>
        <p:spPr>
          <a:xfrm>
            <a:off x="763429" y="3064312"/>
            <a:ext cx="8595717" cy="596503"/>
          </a:xfrm>
          <a:prstGeom prst="rect">
            <a:avLst/>
          </a:prstGeom>
          <a:noFill/>
          <a:ln/>
        </p:spPr>
        <p:txBody>
          <a:bodyPr wrap="none" lIns="0" tIns="0" rIns="0" bIns="0" rtlCol="0" anchor="t"/>
          <a:lstStyle/>
          <a:p>
            <a:pPr marL="0" indent="0" algn="l">
              <a:lnSpc>
                <a:spcPts val="4650"/>
              </a:lnSpc>
              <a:buNone/>
            </a:pPr>
            <a:r>
              <a:rPr lang="en-US" sz="3750" dirty="0">
                <a:solidFill>
                  <a:srgbClr val="233E32"/>
                </a:solidFill>
                <a:latin typeface="Alice" pitchFamily="34" charset="0"/>
                <a:ea typeface="Alice" pitchFamily="34" charset="-122"/>
                <a:cs typeface="Alice" pitchFamily="34" charset="-120"/>
              </a:rPr>
              <a:t>Proposed Solution: SUHI-MAS Overview</a:t>
            </a:r>
            <a:endParaRPr lang="en-US" sz="3750" dirty="0"/>
          </a:p>
        </p:txBody>
      </p:sp>
      <p:pic>
        <p:nvPicPr>
          <p:cNvPr id="6" name="Image 2" descr="preencoded.png"/>
          <p:cNvPicPr>
            <a:picLocks noChangeAspect="1"/>
          </p:cNvPicPr>
          <p:nvPr/>
        </p:nvPicPr>
        <p:blipFill>
          <a:blip r:embed="rId5"/>
          <a:stretch>
            <a:fillRect/>
          </a:stretch>
        </p:blipFill>
        <p:spPr>
          <a:xfrm>
            <a:off x="763429" y="3947041"/>
            <a:ext cx="4367808" cy="763429"/>
          </a:xfrm>
          <a:prstGeom prst="rect">
            <a:avLst/>
          </a:prstGeom>
        </p:spPr>
      </p:pic>
      <p:sp>
        <p:nvSpPr>
          <p:cNvPr id="7" name="Text 2"/>
          <p:cNvSpPr/>
          <p:nvPr/>
        </p:nvSpPr>
        <p:spPr>
          <a:xfrm>
            <a:off x="954286" y="4901327"/>
            <a:ext cx="2385893" cy="298252"/>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Inputs</a:t>
            </a:r>
            <a:endParaRPr lang="en-US" sz="1850" dirty="0"/>
          </a:p>
        </p:txBody>
      </p:sp>
      <p:sp>
        <p:nvSpPr>
          <p:cNvPr id="8" name="Text 3"/>
          <p:cNvSpPr/>
          <p:nvPr/>
        </p:nvSpPr>
        <p:spPr>
          <a:xfrm>
            <a:off x="954286" y="5313998"/>
            <a:ext cx="3986093" cy="1221105"/>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Real-time weather data (temperature, humidity, wind speed), satellite imagery, urban infrastructure data, and historical climate patterns feed into the system.</a:t>
            </a:r>
            <a:endParaRPr lang="en-US" sz="1500" dirty="0"/>
          </a:p>
        </p:txBody>
      </p:sp>
      <p:pic>
        <p:nvPicPr>
          <p:cNvPr id="9" name="Image 3" descr="preencoded.png"/>
          <p:cNvPicPr>
            <a:picLocks noChangeAspect="1"/>
          </p:cNvPicPr>
          <p:nvPr/>
        </p:nvPicPr>
        <p:blipFill>
          <a:blip r:embed="rId6"/>
          <a:stretch>
            <a:fillRect/>
          </a:stretch>
        </p:blipFill>
        <p:spPr>
          <a:xfrm>
            <a:off x="5131237" y="3947041"/>
            <a:ext cx="4367808" cy="763429"/>
          </a:xfrm>
          <a:prstGeom prst="rect">
            <a:avLst/>
          </a:prstGeom>
        </p:spPr>
      </p:pic>
      <p:sp>
        <p:nvSpPr>
          <p:cNvPr id="10" name="Text 4"/>
          <p:cNvSpPr/>
          <p:nvPr/>
        </p:nvSpPr>
        <p:spPr>
          <a:xfrm>
            <a:off x="5322094" y="4901327"/>
            <a:ext cx="2385893" cy="298252"/>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AI Processing</a:t>
            </a:r>
            <a:endParaRPr lang="en-US" sz="1850" dirty="0"/>
          </a:p>
        </p:txBody>
      </p:sp>
      <p:sp>
        <p:nvSpPr>
          <p:cNvPr id="11" name="Text 5"/>
          <p:cNvSpPr/>
          <p:nvPr/>
        </p:nvSpPr>
        <p:spPr>
          <a:xfrm>
            <a:off x="5322094" y="5313998"/>
            <a:ext cx="3986093" cy="1221105"/>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Advanced AI models analyse the input data to detect UHI patterns, predict future intensity, and generate contextual insights for heat risk assessment.</a:t>
            </a:r>
            <a:endParaRPr lang="en-US" sz="1500" dirty="0"/>
          </a:p>
        </p:txBody>
      </p:sp>
      <p:pic>
        <p:nvPicPr>
          <p:cNvPr id="12" name="Image 4" descr="preencoded.png"/>
          <p:cNvPicPr>
            <a:picLocks noChangeAspect="1"/>
          </p:cNvPicPr>
          <p:nvPr/>
        </p:nvPicPr>
        <p:blipFill>
          <a:blip r:embed="rId7"/>
          <a:stretch>
            <a:fillRect/>
          </a:stretch>
        </p:blipFill>
        <p:spPr>
          <a:xfrm>
            <a:off x="9499044" y="3947041"/>
            <a:ext cx="4367808" cy="763429"/>
          </a:xfrm>
          <a:prstGeom prst="rect">
            <a:avLst/>
          </a:prstGeom>
        </p:spPr>
      </p:pic>
      <p:sp>
        <p:nvSpPr>
          <p:cNvPr id="13" name="Text 6"/>
          <p:cNvSpPr/>
          <p:nvPr/>
        </p:nvSpPr>
        <p:spPr>
          <a:xfrm>
            <a:off x="9689902" y="4901327"/>
            <a:ext cx="2385893" cy="298252"/>
          </a:xfrm>
          <a:prstGeom prst="rect">
            <a:avLst/>
          </a:prstGeom>
          <a:noFill/>
          <a:ln/>
        </p:spPr>
        <p:txBody>
          <a:bodyPr wrap="none" lIns="0" tIns="0" rIns="0" bIns="0" rtlCol="0" anchor="t"/>
          <a:lstStyle/>
          <a:p>
            <a:pPr marL="0" indent="0" algn="l">
              <a:lnSpc>
                <a:spcPts val="2300"/>
              </a:lnSpc>
              <a:buNone/>
            </a:pPr>
            <a:r>
              <a:rPr lang="en-US" sz="1850" dirty="0">
                <a:solidFill>
                  <a:srgbClr val="2C2821"/>
                </a:solidFill>
                <a:latin typeface="Alice" pitchFamily="34" charset="0"/>
                <a:ea typeface="Alice" pitchFamily="34" charset="-122"/>
                <a:cs typeface="Alice" pitchFamily="34" charset="-120"/>
              </a:rPr>
              <a:t>Outputs</a:t>
            </a:r>
            <a:endParaRPr lang="en-US" sz="1850" dirty="0"/>
          </a:p>
        </p:txBody>
      </p:sp>
      <p:sp>
        <p:nvSpPr>
          <p:cNvPr id="14" name="Text 7"/>
          <p:cNvSpPr/>
          <p:nvPr/>
        </p:nvSpPr>
        <p:spPr>
          <a:xfrm>
            <a:off x="9689902" y="5313998"/>
            <a:ext cx="3986093" cy="1221105"/>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Localised heat safety advisories, UHI intensity maps, and actionable recommendations for urban planners and citizens are delivered via a user dashboard.</a:t>
            </a:r>
            <a:endParaRPr lang="en-US" sz="1500" dirty="0"/>
          </a:p>
        </p:txBody>
      </p:sp>
      <p:sp>
        <p:nvSpPr>
          <p:cNvPr id="15" name="Text 8"/>
          <p:cNvSpPr/>
          <p:nvPr/>
        </p:nvSpPr>
        <p:spPr>
          <a:xfrm>
            <a:off x="763429" y="6940629"/>
            <a:ext cx="13103543" cy="610553"/>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The Smart Urban Heat Island Monitor &amp; Advisory System (SUHI-MAS) integrates diverse data sources with sophisticated AI to provide timely and targeted heat safety information.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923931" y="439102"/>
            <a:ext cx="3729157" cy="466130"/>
          </a:xfrm>
          <a:prstGeom prst="rect">
            <a:avLst/>
          </a:prstGeom>
          <a:noFill/>
          <a:ln/>
        </p:spPr>
        <p:txBody>
          <a:bodyPr wrap="none" lIns="0" tIns="0" rIns="0" bIns="0" rtlCol="0" anchor="t"/>
          <a:lstStyle/>
          <a:p>
            <a:pPr marL="0" indent="0" algn="l">
              <a:lnSpc>
                <a:spcPts val="3650"/>
              </a:lnSpc>
              <a:buNone/>
            </a:pPr>
            <a:r>
              <a:rPr lang="en-US" sz="2900" dirty="0">
                <a:solidFill>
                  <a:srgbClr val="233E32"/>
                </a:solidFill>
                <a:latin typeface="Alice" pitchFamily="34" charset="0"/>
                <a:ea typeface="Alice" pitchFamily="34" charset="-122"/>
                <a:cs typeface="Alice" pitchFamily="34" charset="-120"/>
              </a:rPr>
              <a:t>System Architecture</a:t>
            </a:r>
            <a:endParaRPr lang="en-US" sz="2900" dirty="0"/>
          </a:p>
        </p:txBody>
      </p:sp>
      <p:pic>
        <p:nvPicPr>
          <p:cNvPr id="3" name="Image 0" descr="preencoded.png"/>
          <p:cNvPicPr>
            <a:picLocks noChangeAspect="1"/>
          </p:cNvPicPr>
          <p:nvPr/>
        </p:nvPicPr>
        <p:blipFill>
          <a:blip r:embed="rId3"/>
          <a:stretch>
            <a:fillRect/>
          </a:stretch>
        </p:blipFill>
        <p:spPr>
          <a:xfrm>
            <a:off x="1968341" y="1203484"/>
            <a:ext cx="10693598" cy="4611291"/>
          </a:xfrm>
          <a:prstGeom prst="rect">
            <a:avLst/>
          </a:prstGeom>
        </p:spPr>
      </p:pic>
      <p:sp>
        <p:nvSpPr>
          <p:cNvPr id="4" name="Text 1"/>
          <p:cNvSpPr/>
          <p:nvPr/>
        </p:nvSpPr>
        <p:spPr>
          <a:xfrm>
            <a:off x="2687945" y="4940301"/>
            <a:ext cx="2425998" cy="303249"/>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Alice" pitchFamily="34" charset="0"/>
                <a:ea typeface="Alice" pitchFamily="34" charset="-122"/>
                <a:cs typeface="Alice" pitchFamily="34" charset="-120"/>
              </a:rPr>
              <a:t>RAG + LLM Advisory</a:t>
            </a:r>
            <a:endParaRPr lang="en-US" sz="1350" dirty="0"/>
          </a:p>
        </p:txBody>
      </p:sp>
      <p:sp>
        <p:nvSpPr>
          <p:cNvPr id="5" name="Text 2"/>
          <p:cNvSpPr/>
          <p:nvPr/>
        </p:nvSpPr>
        <p:spPr>
          <a:xfrm>
            <a:off x="2687945" y="3872862"/>
            <a:ext cx="2425998" cy="30325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Alice" pitchFamily="34" charset="0"/>
                <a:ea typeface="Alice" pitchFamily="34" charset="-122"/>
                <a:cs typeface="Alice" pitchFamily="34" charset="-120"/>
              </a:rPr>
              <a:t>AI Heat Model</a:t>
            </a:r>
            <a:endParaRPr lang="en-US" sz="1350" dirty="0"/>
          </a:p>
        </p:txBody>
      </p:sp>
      <p:sp>
        <p:nvSpPr>
          <p:cNvPr id="6" name="Text 3"/>
          <p:cNvSpPr/>
          <p:nvPr/>
        </p:nvSpPr>
        <p:spPr>
          <a:xfrm>
            <a:off x="2687945" y="2816205"/>
            <a:ext cx="2425998" cy="30325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Alice" pitchFamily="34" charset="0"/>
                <a:ea typeface="Alice" pitchFamily="34" charset="-122"/>
                <a:cs typeface="Alice" pitchFamily="34" charset="-120"/>
              </a:rPr>
              <a:t>Preprocessing</a:t>
            </a:r>
            <a:endParaRPr lang="en-US" sz="1350" dirty="0"/>
          </a:p>
        </p:txBody>
      </p:sp>
      <p:sp>
        <p:nvSpPr>
          <p:cNvPr id="7" name="Text 4"/>
          <p:cNvSpPr/>
          <p:nvPr/>
        </p:nvSpPr>
        <p:spPr>
          <a:xfrm>
            <a:off x="2687945" y="1748765"/>
            <a:ext cx="2425998" cy="30325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Alice" pitchFamily="34" charset="0"/>
                <a:ea typeface="Alice" pitchFamily="34" charset="-122"/>
                <a:cs typeface="Alice" pitchFamily="34" charset="-120"/>
              </a:rPr>
              <a:t>Weather APIs</a:t>
            </a:r>
            <a:endParaRPr lang="en-US" sz="1350" dirty="0"/>
          </a:p>
        </p:txBody>
      </p:sp>
      <p:sp>
        <p:nvSpPr>
          <p:cNvPr id="8" name="Text 5"/>
          <p:cNvSpPr/>
          <p:nvPr/>
        </p:nvSpPr>
        <p:spPr>
          <a:xfrm>
            <a:off x="1923931" y="5982533"/>
            <a:ext cx="10782538" cy="238601"/>
          </a:xfrm>
          <a:prstGeom prst="rect">
            <a:avLst/>
          </a:prstGeom>
          <a:noFill/>
          <a:ln/>
        </p:spPr>
        <p:txBody>
          <a:bodyPr wrap="none" lIns="0" tIns="0" rIns="0" bIns="0" rtlCol="0" anchor="t"/>
          <a:lstStyle/>
          <a:p>
            <a:pPr marL="0" indent="0" algn="l">
              <a:lnSpc>
                <a:spcPts val="1850"/>
              </a:lnSpc>
              <a:buNone/>
            </a:pPr>
            <a:r>
              <a:rPr lang="en-US" sz="1150" dirty="0">
                <a:solidFill>
                  <a:srgbClr val="2C2821"/>
                </a:solidFill>
                <a:latin typeface="Lora" pitchFamily="34" charset="0"/>
                <a:ea typeface="Lora" pitchFamily="34" charset="-122"/>
                <a:cs typeface="Lora" pitchFamily="34" charset="-120"/>
              </a:rPr>
              <a:t>The architecture is designed for robust data ingestion, intelligent processing, and user-centric information dissemination.</a:t>
            </a:r>
            <a:endParaRPr lang="en-US" sz="1150" dirty="0"/>
          </a:p>
        </p:txBody>
      </p:sp>
      <p:sp>
        <p:nvSpPr>
          <p:cNvPr id="9" name="Text 6"/>
          <p:cNvSpPr/>
          <p:nvPr/>
        </p:nvSpPr>
        <p:spPr>
          <a:xfrm>
            <a:off x="1923931" y="6388894"/>
            <a:ext cx="10782538"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2C2821"/>
                </a:solidFill>
                <a:latin typeface="Lora" pitchFamily="34" charset="0"/>
                <a:ea typeface="Lora" pitchFamily="34" charset="-122"/>
                <a:cs typeface="Lora" pitchFamily="34" charset="-120"/>
              </a:rPr>
              <a:t>Weather APIs &amp; Simulated Data:</a:t>
            </a:r>
            <a:r>
              <a:rPr lang="en-US" sz="1150" dirty="0">
                <a:solidFill>
                  <a:srgbClr val="2C2821"/>
                </a:solidFill>
                <a:latin typeface="Lora" pitchFamily="34" charset="0"/>
                <a:ea typeface="Lora" pitchFamily="34" charset="-122"/>
                <a:cs typeface="Lora" pitchFamily="34" charset="-120"/>
              </a:rPr>
              <a:t> Continuous streams of meteorological data combined with synthetic datasets for comprehensive coverage.</a:t>
            </a:r>
            <a:endParaRPr lang="en-US" sz="1150" dirty="0"/>
          </a:p>
        </p:txBody>
      </p:sp>
      <p:sp>
        <p:nvSpPr>
          <p:cNvPr id="10" name="Text 7"/>
          <p:cNvSpPr/>
          <p:nvPr/>
        </p:nvSpPr>
        <p:spPr>
          <a:xfrm>
            <a:off x="1923931" y="6679644"/>
            <a:ext cx="10782538"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2C2821"/>
                </a:solidFill>
                <a:latin typeface="Lora" pitchFamily="34" charset="0"/>
                <a:ea typeface="Lora" pitchFamily="34" charset="-122"/>
                <a:cs typeface="Lora" pitchFamily="34" charset="-120"/>
              </a:rPr>
              <a:t>Data Preprocessing:</a:t>
            </a:r>
            <a:r>
              <a:rPr lang="en-US" sz="1150" dirty="0">
                <a:solidFill>
                  <a:srgbClr val="2C2821"/>
                </a:solidFill>
                <a:latin typeface="Lora" pitchFamily="34" charset="0"/>
                <a:ea typeface="Lora" pitchFamily="34" charset="-122"/>
                <a:cs typeface="Lora" pitchFamily="34" charset="-120"/>
              </a:rPr>
              <a:t> Cleansing, normalisation, and feature engineering to prepare diverse data types for AI consumption.</a:t>
            </a:r>
            <a:endParaRPr lang="en-US" sz="1150" dirty="0"/>
          </a:p>
        </p:txBody>
      </p:sp>
      <p:sp>
        <p:nvSpPr>
          <p:cNvPr id="11" name="Text 8"/>
          <p:cNvSpPr/>
          <p:nvPr/>
        </p:nvSpPr>
        <p:spPr>
          <a:xfrm>
            <a:off x="1923931" y="6970395"/>
            <a:ext cx="10782538"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2C2821"/>
                </a:solidFill>
                <a:latin typeface="Lora" pitchFamily="34" charset="0"/>
                <a:ea typeface="Lora" pitchFamily="34" charset="-122"/>
                <a:cs typeface="Lora" pitchFamily="34" charset="-120"/>
              </a:rPr>
              <a:t>AI Heat Prediction Model:</a:t>
            </a:r>
            <a:r>
              <a:rPr lang="en-US" sz="1150" dirty="0">
                <a:solidFill>
                  <a:srgbClr val="2C2821"/>
                </a:solidFill>
                <a:latin typeface="Lora" pitchFamily="34" charset="0"/>
                <a:ea typeface="Lora" pitchFamily="34" charset="-122"/>
                <a:cs typeface="Lora" pitchFamily="34" charset="-120"/>
              </a:rPr>
              <a:t> The core analytical engine, leveraging machine learning for accurate UHI forecasting.</a:t>
            </a:r>
            <a:endParaRPr lang="en-US" sz="1150" dirty="0"/>
          </a:p>
        </p:txBody>
      </p:sp>
      <p:sp>
        <p:nvSpPr>
          <p:cNvPr id="12" name="Text 9"/>
          <p:cNvSpPr/>
          <p:nvPr/>
        </p:nvSpPr>
        <p:spPr>
          <a:xfrm>
            <a:off x="1923931" y="7261146"/>
            <a:ext cx="10782538"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2C2821"/>
                </a:solidFill>
                <a:latin typeface="Lora" pitchFamily="34" charset="0"/>
                <a:ea typeface="Lora" pitchFamily="34" charset="-122"/>
                <a:cs typeface="Lora" pitchFamily="34" charset="-120"/>
              </a:rPr>
              <a:t>RAG + LLM Advisory Module:</a:t>
            </a:r>
            <a:r>
              <a:rPr lang="en-US" sz="1150" dirty="0">
                <a:solidFill>
                  <a:srgbClr val="2C2821"/>
                </a:solidFill>
                <a:latin typeface="Lora" pitchFamily="34" charset="0"/>
                <a:ea typeface="Lora" pitchFamily="34" charset="-122"/>
                <a:cs typeface="Lora" pitchFamily="34" charset="-120"/>
              </a:rPr>
              <a:t> Generates context-aware, human-readable advisories based on predictive analytics and retrieved information.</a:t>
            </a:r>
            <a:endParaRPr lang="en-US" sz="1150" dirty="0"/>
          </a:p>
        </p:txBody>
      </p:sp>
      <p:sp>
        <p:nvSpPr>
          <p:cNvPr id="13" name="Text 10"/>
          <p:cNvSpPr/>
          <p:nvPr/>
        </p:nvSpPr>
        <p:spPr>
          <a:xfrm>
            <a:off x="1923931" y="7551896"/>
            <a:ext cx="10782538" cy="238601"/>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2C2821"/>
                </a:solidFill>
                <a:latin typeface="Lora" pitchFamily="34" charset="0"/>
                <a:ea typeface="Lora" pitchFamily="34" charset="-122"/>
                <a:cs typeface="Lora" pitchFamily="34" charset="-120"/>
              </a:rPr>
              <a:t>User Dashboard:</a:t>
            </a:r>
            <a:r>
              <a:rPr lang="en-US" sz="1150" dirty="0">
                <a:solidFill>
                  <a:srgbClr val="2C2821"/>
                </a:solidFill>
                <a:latin typeface="Lora" pitchFamily="34" charset="0"/>
                <a:ea typeface="Lora" pitchFamily="34" charset="-122"/>
                <a:cs typeface="Lora" pitchFamily="34" charset="-120"/>
              </a:rPr>
              <a:t> An intuitive interface for visualising UHI data, accessing advisories, and informing decision-making.</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64199"/>
          </a:xfrm>
          <a:prstGeom prst="rect">
            <a:avLst/>
          </a:prstGeom>
        </p:spPr>
      </p:pic>
      <p:sp>
        <p:nvSpPr>
          <p:cNvPr id="3" name="Text 0"/>
          <p:cNvSpPr/>
          <p:nvPr/>
        </p:nvSpPr>
        <p:spPr>
          <a:xfrm>
            <a:off x="1057275" y="2640330"/>
            <a:ext cx="5135166" cy="541139"/>
          </a:xfrm>
          <a:prstGeom prst="rect">
            <a:avLst/>
          </a:prstGeom>
          <a:noFill/>
          <a:ln/>
        </p:spPr>
        <p:txBody>
          <a:bodyPr wrap="none" lIns="0" tIns="0" rIns="0" bIns="0" rtlCol="0" anchor="t"/>
          <a:lstStyle/>
          <a:p>
            <a:pPr marL="0" indent="0" algn="l">
              <a:lnSpc>
                <a:spcPts val="4250"/>
              </a:lnSpc>
              <a:buNone/>
            </a:pPr>
            <a:r>
              <a:rPr lang="en-US" sz="3400" dirty="0">
                <a:solidFill>
                  <a:srgbClr val="233E32"/>
                </a:solidFill>
                <a:latin typeface="Alice" pitchFamily="34" charset="0"/>
                <a:ea typeface="Alice" pitchFamily="34" charset="-122"/>
                <a:cs typeface="Alice" pitchFamily="34" charset="-120"/>
              </a:rPr>
              <a:t>AI &amp; Technologies Utilised</a:t>
            </a:r>
            <a:endParaRPr lang="en-US" sz="3400" dirty="0"/>
          </a:p>
        </p:txBody>
      </p:sp>
      <p:sp>
        <p:nvSpPr>
          <p:cNvPr id="4" name="Shape 1"/>
          <p:cNvSpPr/>
          <p:nvPr/>
        </p:nvSpPr>
        <p:spPr>
          <a:xfrm>
            <a:off x="1057275" y="3441144"/>
            <a:ext cx="6171248" cy="519351"/>
          </a:xfrm>
          <a:prstGeom prst="roundRect">
            <a:avLst>
              <a:gd name="adj" fmla="val 480075"/>
            </a:avLst>
          </a:prstGeom>
          <a:solidFill>
            <a:srgbClr val="F0EDE6"/>
          </a:solidFill>
          <a:ln/>
        </p:spPr>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3002" y="3570923"/>
            <a:ext cx="259675" cy="259675"/>
          </a:xfrm>
          <a:prstGeom prst="rect">
            <a:avLst/>
          </a:prstGeom>
        </p:spPr>
      </p:pic>
      <p:sp>
        <p:nvSpPr>
          <p:cNvPr id="6" name="Text 2"/>
          <p:cNvSpPr/>
          <p:nvPr/>
        </p:nvSpPr>
        <p:spPr>
          <a:xfrm>
            <a:off x="1230392" y="4133612"/>
            <a:ext cx="2304098" cy="270510"/>
          </a:xfrm>
          <a:prstGeom prst="rect">
            <a:avLst/>
          </a:prstGeom>
          <a:noFill/>
          <a:ln/>
        </p:spPr>
        <p:txBody>
          <a:bodyPr wrap="none" lIns="0" tIns="0" rIns="0" bIns="0" rtlCol="0" anchor="t"/>
          <a:lstStyle/>
          <a:p>
            <a:pPr marL="0" indent="0" algn="l">
              <a:lnSpc>
                <a:spcPts val="2100"/>
              </a:lnSpc>
              <a:buNone/>
            </a:pPr>
            <a:r>
              <a:rPr lang="en-US" sz="1700" dirty="0">
                <a:solidFill>
                  <a:srgbClr val="2C2821"/>
                </a:solidFill>
                <a:latin typeface="Alice" pitchFamily="34" charset="0"/>
                <a:ea typeface="Alice" pitchFamily="34" charset="-122"/>
                <a:cs typeface="Alice" pitchFamily="34" charset="-120"/>
              </a:rPr>
              <a:t>Time-series Forecasting</a:t>
            </a:r>
            <a:endParaRPr lang="en-US" sz="1700" dirty="0"/>
          </a:p>
        </p:txBody>
      </p:sp>
      <p:sp>
        <p:nvSpPr>
          <p:cNvPr id="7" name="Text 3"/>
          <p:cNvSpPr/>
          <p:nvPr/>
        </p:nvSpPr>
        <p:spPr>
          <a:xfrm>
            <a:off x="1230392" y="4507944"/>
            <a:ext cx="5825014" cy="830818"/>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Employed for predicting UHI intensity over varying time horizons, utilising models capable of capturing temporal dependencies and trends in weather and urban data.</a:t>
            </a:r>
            <a:endParaRPr lang="en-US" sz="1350" dirty="0"/>
          </a:p>
        </p:txBody>
      </p:sp>
      <p:sp>
        <p:nvSpPr>
          <p:cNvPr id="8" name="Shape 4"/>
          <p:cNvSpPr/>
          <p:nvPr/>
        </p:nvSpPr>
        <p:spPr>
          <a:xfrm>
            <a:off x="7401639" y="3441144"/>
            <a:ext cx="6171367" cy="519351"/>
          </a:xfrm>
          <a:prstGeom prst="roundRect">
            <a:avLst>
              <a:gd name="adj" fmla="val 480075"/>
            </a:avLst>
          </a:prstGeom>
          <a:solidFill>
            <a:srgbClr val="F0EDE6"/>
          </a:solidFill>
          <a:ln/>
        </p:spPr>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7485" y="3570923"/>
            <a:ext cx="259675" cy="259675"/>
          </a:xfrm>
          <a:prstGeom prst="rect">
            <a:avLst/>
          </a:prstGeom>
        </p:spPr>
      </p:pic>
      <p:sp>
        <p:nvSpPr>
          <p:cNvPr id="10" name="Text 5"/>
          <p:cNvSpPr/>
          <p:nvPr/>
        </p:nvSpPr>
        <p:spPr>
          <a:xfrm>
            <a:off x="7574756" y="4133612"/>
            <a:ext cx="3794760" cy="270510"/>
          </a:xfrm>
          <a:prstGeom prst="rect">
            <a:avLst/>
          </a:prstGeom>
          <a:noFill/>
          <a:ln/>
        </p:spPr>
        <p:txBody>
          <a:bodyPr wrap="none" lIns="0" tIns="0" rIns="0" bIns="0" rtlCol="0" anchor="t"/>
          <a:lstStyle/>
          <a:p>
            <a:pPr marL="0" indent="0" algn="l">
              <a:lnSpc>
                <a:spcPts val="2100"/>
              </a:lnSpc>
              <a:buNone/>
            </a:pPr>
            <a:r>
              <a:rPr lang="en-US" sz="1700" dirty="0">
                <a:solidFill>
                  <a:srgbClr val="2C2821"/>
                </a:solidFill>
                <a:latin typeface="Alice" pitchFamily="34" charset="0"/>
                <a:ea typeface="Alice" pitchFamily="34" charset="-122"/>
                <a:cs typeface="Alice" pitchFamily="34" charset="-120"/>
              </a:rPr>
              <a:t>Retrieval-Augmented Generation (RAG)</a:t>
            </a:r>
            <a:endParaRPr lang="en-US" sz="1700" dirty="0"/>
          </a:p>
        </p:txBody>
      </p:sp>
      <p:sp>
        <p:nvSpPr>
          <p:cNvPr id="11" name="Text 6"/>
          <p:cNvSpPr/>
          <p:nvPr/>
        </p:nvSpPr>
        <p:spPr>
          <a:xfrm>
            <a:off x="7574756" y="4507944"/>
            <a:ext cx="5825133" cy="830818"/>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Integrates retrieval of relevant, up-to-date information with generative AI capabilities to produce highly accurate and contextually relevant advisories.</a:t>
            </a:r>
            <a:endParaRPr lang="en-US" sz="1350" dirty="0"/>
          </a:p>
        </p:txBody>
      </p:sp>
      <p:sp>
        <p:nvSpPr>
          <p:cNvPr id="12" name="Shape 7"/>
          <p:cNvSpPr/>
          <p:nvPr/>
        </p:nvSpPr>
        <p:spPr>
          <a:xfrm>
            <a:off x="1057275" y="5684996"/>
            <a:ext cx="6171248" cy="519351"/>
          </a:xfrm>
          <a:prstGeom prst="roundRect">
            <a:avLst>
              <a:gd name="adj" fmla="val 480075"/>
            </a:avLst>
          </a:prstGeom>
          <a:solidFill>
            <a:srgbClr val="F0EDE6"/>
          </a:solidFill>
          <a:ln/>
        </p:spPr>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3002" y="5814774"/>
            <a:ext cx="259675" cy="259675"/>
          </a:xfrm>
          <a:prstGeom prst="rect">
            <a:avLst/>
          </a:prstGeom>
        </p:spPr>
      </p:pic>
      <p:sp>
        <p:nvSpPr>
          <p:cNvPr id="14" name="Text 8"/>
          <p:cNvSpPr/>
          <p:nvPr/>
        </p:nvSpPr>
        <p:spPr>
          <a:xfrm>
            <a:off x="1230392" y="6377464"/>
            <a:ext cx="2766774" cy="270510"/>
          </a:xfrm>
          <a:prstGeom prst="rect">
            <a:avLst/>
          </a:prstGeom>
          <a:noFill/>
          <a:ln/>
        </p:spPr>
        <p:txBody>
          <a:bodyPr wrap="none" lIns="0" tIns="0" rIns="0" bIns="0" rtlCol="0" anchor="t"/>
          <a:lstStyle/>
          <a:p>
            <a:pPr marL="0" indent="0" algn="l">
              <a:lnSpc>
                <a:spcPts val="2100"/>
              </a:lnSpc>
              <a:buNone/>
            </a:pPr>
            <a:r>
              <a:rPr lang="en-US" sz="1700" dirty="0">
                <a:solidFill>
                  <a:srgbClr val="2C2821"/>
                </a:solidFill>
                <a:latin typeface="Alice" pitchFamily="34" charset="0"/>
                <a:ea typeface="Alice" pitchFamily="34" charset="-122"/>
                <a:cs typeface="Alice" pitchFamily="34" charset="-120"/>
              </a:rPr>
              <a:t>Large Language Model (LLM)</a:t>
            </a:r>
            <a:endParaRPr lang="en-US" sz="1700" dirty="0"/>
          </a:p>
        </p:txBody>
      </p:sp>
      <p:sp>
        <p:nvSpPr>
          <p:cNvPr id="15" name="Text 9"/>
          <p:cNvSpPr/>
          <p:nvPr/>
        </p:nvSpPr>
        <p:spPr>
          <a:xfrm>
            <a:off x="1230392" y="6751796"/>
            <a:ext cx="5825014" cy="830818"/>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The foundation for generating nuanced and adaptive heat safety advisories, translating complex data into understandable and actionable guidance for users.</a:t>
            </a:r>
            <a:endParaRPr lang="en-US" sz="1350" dirty="0"/>
          </a:p>
        </p:txBody>
      </p:sp>
      <p:sp>
        <p:nvSpPr>
          <p:cNvPr id="16" name="Shape 10"/>
          <p:cNvSpPr/>
          <p:nvPr/>
        </p:nvSpPr>
        <p:spPr>
          <a:xfrm>
            <a:off x="7401639" y="5684996"/>
            <a:ext cx="6171367" cy="519351"/>
          </a:xfrm>
          <a:prstGeom prst="roundRect">
            <a:avLst>
              <a:gd name="adj" fmla="val 480075"/>
            </a:avLst>
          </a:prstGeom>
          <a:solidFill>
            <a:srgbClr val="F0EDE6"/>
          </a:solidFill>
          <a:ln/>
        </p:spPr>
      </p:sp>
      <p:pic>
        <p:nvPicPr>
          <p:cNvPr id="17"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57485" y="5814774"/>
            <a:ext cx="259675" cy="259675"/>
          </a:xfrm>
          <a:prstGeom prst="rect">
            <a:avLst/>
          </a:prstGeom>
        </p:spPr>
      </p:pic>
      <p:sp>
        <p:nvSpPr>
          <p:cNvPr id="18" name="Text 11"/>
          <p:cNvSpPr/>
          <p:nvPr/>
        </p:nvSpPr>
        <p:spPr>
          <a:xfrm>
            <a:off x="7574756" y="6377464"/>
            <a:ext cx="2164199" cy="270510"/>
          </a:xfrm>
          <a:prstGeom prst="rect">
            <a:avLst/>
          </a:prstGeom>
          <a:noFill/>
          <a:ln/>
        </p:spPr>
        <p:txBody>
          <a:bodyPr wrap="none" lIns="0" tIns="0" rIns="0" bIns="0" rtlCol="0" anchor="t"/>
          <a:lstStyle/>
          <a:p>
            <a:pPr marL="0" indent="0" algn="l">
              <a:lnSpc>
                <a:spcPts val="2100"/>
              </a:lnSpc>
              <a:buNone/>
            </a:pPr>
            <a:r>
              <a:rPr lang="en-US" sz="1700" dirty="0">
                <a:solidFill>
                  <a:srgbClr val="2C2821"/>
                </a:solidFill>
                <a:latin typeface="Alice" pitchFamily="34" charset="0"/>
                <a:ea typeface="Alice" pitchFamily="34" charset="-122"/>
                <a:cs typeface="Alice" pitchFamily="34" charset="-120"/>
              </a:rPr>
              <a:t>Technical Stack</a:t>
            </a:r>
            <a:endParaRPr lang="en-US" sz="1700" dirty="0"/>
          </a:p>
        </p:txBody>
      </p:sp>
      <p:sp>
        <p:nvSpPr>
          <p:cNvPr id="19" name="Text 12"/>
          <p:cNvSpPr/>
          <p:nvPr/>
        </p:nvSpPr>
        <p:spPr>
          <a:xfrm>
            <a:off x="7574756" y="6751796"/>
            <a:ext cx="5825133" cy="830818"/>
          </a:xfrm>
          <a:prstGeom prst="rect">
            <a:avLst/>
          </a:prstGeom>
          <a:noFill/>
          <a:ln/>
        </p:spPr>
        <p:txBody>
          <a:bodyPr wrap="square" lIns="0" tIns="0" rIns="0" bIns="0" rtlCol="0" anchor="t"/>
          <a:lstStyle/>
          <a:p>
            <a:pPr marL="0" indent="0" algn="l">
              <a:lnSpc>
                <a:spcPts val="2150"/>
              </a:lnSpc>
              <a:buNone/>
            </a:pPr>
            <a:r>
              <a:rPr lang="en-US" sz="1350" dirty="0">
                <a:solidFill>
                  <a:srgbClr val="2C2821"/>
                </a:solidFill>
                <a:latin typeface="Lora" pitchFamily="34" charset="0"/>
                <a:ea typeface="Lora" pitchFamily="34" charset="-122"/>
                <a:cs typeface="Lora" pitchFamily="34" charset="-120"/>
              </a:rPr>
              <a:t>Developed using Python for its rich ecosystem of AI libraries, supported by a Vector Database for efficient information retrieval and React for dynamic front-end development.</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1721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Methodology</a:t>
            </a:r>
            <a:endParaRPr lang="en-US" sz="3900" dirty="0"/>
          </a:p>
        </p:txBody>
      </p:sp>
      <p:sp>
        <p:nvSpPr>
          <p:cNvPr id="3" name="Text 1"/>
          <p:cNvSpPr/>
          <p:nvPr/>
        </p:nvSpPr>
        <p:spPr>
          <a:xfrm>
            <a:off x="793790" y="25341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Alice Light" pitchFamily="34" charset="0"/>
                <a:ea typeface="Alice Light" pitchFamily="34" charset="-122"/>
                <a:cs typeface="Alice Light" pitchFamily="34" charset="-120"/>
              </a:rPr>
              <a:t>01</a:t>
            </a:r>
            <a:endParaRPr lang="en-US" sz="1550" dirty="0"/>
          </a:p>
        </p:txBody>
      </p:sp>
      <p:sp>
        <p:nvSpPr>
          <p:cNvPr id="4" name="Shape 2"/>
          <p:cNvSpPr/>
          <p:nvPr/>
        </p:nvSpPr>
        <p:spPr>
          <a:xfrm>
            <a:off x="793790" y="2848451"/>
            <a:ext cx="4215289" cy="22860"/>
          </a:xfrm>
          <a:prstGeom prst="rect">
            <a:avLst/>
          </a:prstGeom>
          <a:solidFill>
            <a:srgbClr val="1B5F39"/>
          </a:solidFill>
          <a:ln/>
        </p:spPr>
      </p:sp>
      <p:sp>
        <p:nvSpPr>
          <p:cNvPr id="5" name="Text 3"/>
          <p:cNvSpPr/>
          <p:nvPr/>
        </p:nvSpPr>
        <p:spPr>
          <a:xfrm>
            <a:off x="793790" y="29933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Data Collection</a:t>
            </a:r>
            <a:endParaRPr lang="en-US" sz="1950" dirty="0"/>
          </a:p>
        </p:txBody>
      </p:sp>
      <p:sp>
        <p:nvSpPr>
          <p:cNvPr id="6" name="Text 4"/>
          <p:cNvSpPr/>
          <p:nvPr/>
        </p:nvSpPr>
        <p:spPr>
          <a:xfrm>
            <a:off x="793790" y="3422571"/>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Gathering meteorological data from public APIs, satellite remote sensing for land surface temperature, and urban morphology data for comprehensive analysis.</a:t>
            </a:r>
            <a:endParaRPr lang="en-US" sz="1550" dirty="0"/>
          </a:p>
        </p:txBody>
      </p:sp>
      <p:sp>
        <p:nvSpPr>
          <p:cNvPr id="7" name="Text 5"/>
          <p:cNvSpPr/>
          <p:nvPr/>
        </p:nvSpPr>
        <p:spPr>
          <a:xfrm>
            <a:off x="5207437" y="25341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Alice Light" pitchFamily="34" charset="0"/>
                <a:ea typeface="Alice Light" pitchFamily="34" charset="-122"/>
                <a:cs typeface="Alice Light" pitchFamily="34" charset="-120"/>
              </a:rPr>
              <a:t>02</a:t>
            </a:r>
            <a:endParaRPr lang="en-US" sz="1550" dirty="0"/>
          </a:p>
        </p:txBody>
      </p:sp>
      <p:sp>
        <p:nvSpPr>
          <p:cNvPr id="8" name="Shape 6"/>
          <p:cNvSpPr/>
          <p:nvPr/>
        </p:nvSpPr>
        <p:spPr>
          <a:xfrm>
            <a:off x="5207437" y="2848451"/>
            <a:ext cx="4215408" cy="22860"/>
          </a:xfrm>
          <a:prstGeom prst="rect">
            <a:avLst/>
          </a:prstGeom>
          <a:solidFill>
            <a:srgbClr val="1B5F39"/>
          </a:solidFill>
          <a:ln/>
        </p:spPr>
      </p:sp>
      <p:sp>
        <p:nvSpPr>
          <p:cNvPr id="9" name="Text 7"/>
          <p:cNvSpPr/>
          <p:nvPr/>
        </p:nvSpPr>
        <p:spPr>
          <a:xfrm>
            <a:off x="5207437" y="299335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Data Preprocessing</a:t>
            </a:r>
            <a:endParaRPr lang="en-US" sz="1950" dirty="0"/>
          </a:p>
        </p:txBody>
      </p:sp>
      <p:sp>
        <p:nvSpPr>
          <p:cNvPr id="10" name="Text 8"/>
          <p:cNvSpPr/>
          <p:nvPr/>
        </p:nvSpPr>
        <p:spPr>
          <a:xfrm>
            <a:off x="5207437" y="3422571"/>
            <a:ext cx="4215408"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Cleaning, normalising, and integrating heterogeneous datasets to ensure data quality and compatibility for machine learning models.</a:t>
            </a:r>
            <a:endParaRPr lang="en-US" sz="1550" dirty="0"/>
          </a:p>
        </p:txBody>
      </p:sp>
      <p:sp>
        <p:nvSpPr>
          <p:cNvPr id="11" name="Text 9"/>
          <p:cNvSpPr/>
          <p:nvPr/>
        </p:nvSpPr>
        <p:spPr>
          <a:xfrm>
            <a:off x="9621203" y="25341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Alice Light" pitchFamily="34" charset="0"/>
                <a:ea typeface="Alice Light" pitchFamily="34" charset="-122"/>
                <a:cs typeface="Alice Light" pitchFamily="34" charset="-120"/>
              </a:rPr>
              <a:t>03</a:t>
            </a:r>
            <a:endParaRPr lang="en-US" sz="1550" dirty="0"/>
          </a:p>
        </p:txBody>
      </p:sp>
      <p:sp>
        <p:nvSpPr>
          <p:cNvPr id="12" name="Shape 10"/>
          <p:cNvSpPr/>
          <p:nvPr/>
        </p:nvSpPr>
        <p:spPr>
          <a:xfrm>
            <a:off x="9621203" y="2848451"/>
            <a:ext cx="4215289" cy="22860"/>
          </a:xfrm>
          <a:prstGeom prst="rect">
            <a:avLst/>
          </a:prstGeom>
          <a:solidFill>
            <a:srgbClr val="1B5F39"/>
          </a:solidFill>
          <a:ln/>
        </p:spPr>
      </p:sp>
      <p:sp>
        <p:nvSpPr>
          <p:cNvPr id="13" name="Text 11"/>
          <p:cNvSpPr/>
          <p:nvPr/>
        </p:nvSpPr>
        <p:spPr>
          <a:xfrm>
            <a:off x="9621203" y="2993350"/>
            <a:ext cx="3171587"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Model Training &amp; Prediction</a:t>
            </a:r>
            <a:endParaRPr lang="en-US" sz="1950" dirty="0"/>
          </a:p>
        </p:txBody>
      </p:sp>
      <p:sp>
        <p:nvSpPr>
          <p:cNvPr id="14" name="Text 12"/>
          <p:cNvSpPr/>
          <p:nvPr/>
        </p:nvSpPr>
        <p:spPr>
          <a:xfrm>
            <a:off x="9621203" y="3422571"/>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Developing and training time-series AI models on historical data to predict UHI intensity, followed by rigorous validation and testing.</a:t>
            </a:r>
            <a:endParaRPr lang="en-US" sz="1550" dirty="0"/>
          </a:p>
        </p:txBody>
      </p:sp>
      <p:sp>
        <p:nvSpPr>
          <p:cNvPr id="15" name="Text 13"/>
          <p:cNvSpPr/>
          <p:nvPr/>
        </p:nvSpPr>
        <p:spPr>
          <a:xfrm>
            <a:off x="793790" y="503991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Alice Light" pitchFamily="34" charset="0"/>
                <a:ea typeface="Alice Light" pitchFamily="34" charset="-122"/>
                <a:cs typeface="Alice Light" pitchFamily="34" charset="-120"/>
              </a:rPr>
              <a:t>04</a:t>
            </a:r>
            <a:endParaRPr lang="en-US" sz="1550" dirty="0"/>
          </a:p>
        </p:txBody>
      </p:sp>
      <p:sp>
        <p:nvSpPr>
          <p:cNvPr id="16" name="Shape 14"/>
          <p:cNvSpPr/>
          <p:nvPr/>
        </p:nvSpPr>
        <p:spPr>
          <a:xfrm>
            <a:off x="793790" y="5354241"/>
            <a:ext cx="6422112" cy="22860"/>
          </a:xfrm>
          <a:prstGeom prst="rect">
            <a:avLst/>
          </a:prstGeom>
          <a:solidFill>
            <a:srgbClr val="1B5F39"/>
          </a:solidFill>
          <a:ln/>
        </p:spPr>
      </p:sp>
      <p:sp>
        <p:nvSpPr>
          <p:cNvPr id="17" name="Text 15"/>
          <p:cNvSpPr/>
          <p:nvPr/>
        </p:nvSpPr>
        <p:spPr>
          <a:xfrm>
            <a:off x="793790" y="549914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Advisory Generation</a:t>
            </a:r>
            <a:endParaRPr lang="en-US" sz="1950" dirty="0"/>
          </a:p>
        </p:txBody>
      </p:sp>
      <p:sp>
        <p:nvSpPr>
          <p:cNvPr id="18" name="Text 16"/>
          <p:cNvSpPr/>
          <p:nvPr/>
        </p:nvSpPr>
        <p:spPr>
          <a:xfrm>
            <a:off x="793790" y="5928360"/>
            <a:ext cx="6422112"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Utilising the RAG and LLM module to craft personalised and localised heat safety advisories based on predicted UHI conditions.</a:t>
            </a:r>
            <a:endParaRPr lang="en-US" sz="1550" dirty="0"/>
          </a:p>
        </p:txBody>
      </p:sp>
      <p:sp>
        <p:nvSpPr>
          <p:cNvPr id="19" name="Text 17"/>
          <p:cNvSpPr/>
          <p:nvPr/>
        </p:nvSpPr>
        <p:spPr>
          <a:xfrm>
            <a:off x="7414260" y="503991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821"/>
                </a:solidFill>
                <a:latin typeface="Alice Light" pitchFamily="34" charset="0"/>
                <a:ea typeface="Alice Light" pitchFamily="34" charset="-122"/>
                <a:cs typeface="Alice Light" pitchFamily="34" charset="-120"/>
              </a:rPr>
              <a:t>05</a:t>
            </a:r>
            <a:endParaRPr lang="en-US" sz="1550" dirty="0"/>
          </a:p>
        </p:txBody>
      </p:sp>
      <p:sp>
        <p:nvSpPr>
          <p:cNvPr id="20" name="Shape 18"/>
          <p:cNvSpPr/>
          <p:nvPr/>
        </p:nvSpPr>
        <p:spPr>
          <a:xfrm>
            <a:off x="7414260" y="5354241"/>
            <a:ext cx="6422231" cy="22860"/>
          </a:xfrm>
          <a:prstGeom prst="rect">
            <a:avLst/>
          </a:prstGeom>
          <a:solidFill>
            <a:srgbClr val="1B5F39"/>
          </a:solidFill>
          <a:ln/>
        </p:spPr>
      </p:sp>
      <p:sp>
        <p:nvSpPr>
          <p:cNvPr id="21" name="Text 19"/>
          <p:cNvSpPr/>
          <p:nvPr/>
        </p:nvSpPr>
        <p:spPr>
          <a:xfrm>
            <a:off x="7414260" y="5499140"/>
            <a:ext cx="3145512"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Visualisation &amp; Deployment</a:t>
            </a:r>
            <a:endParaRPr lang="en-US" sz="1950" dirty="0"/>
          </a:p>
        </p:txBody>
      </p:sp>
      <p:sp>
        <p:nvSpPr>
          <p:cNvPr id="22" name="Text 20"/>
          <p:cNvSpPr/>
          <p:nvPr/>
        </p:nvSpPr>
        <p:spPr>
          <a:xfrm>
            <a:off x="7414260" y="5928360"/>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Designing and implementing the user dashboard for intuitive data representation and deploying the system for real-time operation.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0207"/>
            <a:ext cx="7383542"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Results, Impact &amp; Responsible AI</a:t>
            </a:r>
            <a:endParaRPr lang="en-US" sz="3900" dirty="0"/>
          </a:p>
        </p:txBody>
      </p:sp>
      <p:sp>
        <p:nvSpPr>
          <p:cNvPr id="4" name="Shape 1"/>
          <p:cNvSpPr/>
          <p:nvPr/>
        </p:nvSpPr>
        <p:spPr>
          <a:xfrm>
            <a:off x="6280190" y="1617940"/>
            <a:ext cx="7556421" cy="5911334"/>
          </a:xfrm>
          <a:prstGeom prst="roundRect">
            <a:avLst>
              <a:gd name="adj" fmla="val 504"/>
            </a:avLst>
          </a:prstGeom>
          <a:solidFill>
            <a:srgbClr val="F0EDE6"/>
          </a:solidFill>
          <a:ln/>
        </p:spPr>
      </p:sp>
      <p:sp>
        <p:nvSpPr>
          <p:cNvPr id="5" name="Shape 2"/>
          <p:cNvSpPr/>
          <p:nvPr/>
        </p:nvSpPr>
        <p:spPr>
          <a:xfrm>
            <a:off x="6280190" y="1617940"/>
            <a:ext cx="3778210" cy="3041333"/>
          </a:xfrm>
          <a:prstGeom prst="roundRect">
            <a:avLst>
              <a:gd name="adj" fmla="val 979"/>
            </a:avLst>
          </a:prstGeom>
          <a:solidFill>
            <a:srgbClr val="F0EDE6"/>
          </a:solidFill>
          <a:ln/>
        </p:spPr>
      </p:sp>
      <p:sp>
        <p:nvSpPr>
          <p:cNvPr id="6" name="Text 3"/>
          <p:cNvSpPr/>
          <p:nvPr/>
        </p:nvSpPr>
        <p:spPr>
          <a:xfrm>
            <a:off x="6478548" y="1816298"/>
            <a:ext cx="3083719" cy="620316"/>
          </a:xfrm>
          <a:prstGeom prst="rect">
            <a:avLst/>
          </a:prstGeom>
          <a:noFill/>
          <a:ln/>
        </p:spPr>
        <p:txBody>
          <a:bodyPr wrap="squar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Enhanced Heat Risk Awareness</a:t>
            </a:r>
            <a:endParaRPr lang="en-US" sz="1950" dirty="0"/>
          </a:p>
        </p:txBody>
      </p:sp>
      <p:sp>
        <p:nvSpPr>
          <p:cNvPr id="7" name="Text 4"/>
          <p:cNvSpPr/>
          <p:nvPr/>
        </p:nvSpPr>
        <p:spPr>
          <a:xfrm>
            <a:off x="6478548" y="2555677"/>
            <a:ext cx="3083719" cy="158769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The system has demonstrated a significant improvement in public awareness regarding local heat risks, empowering citizens to take preventative measures.</a:t>
            </a:r>
            <a:endParaRPr lang="en-US" sz="1550" dirty="0"/>
          </a:p>
        </p:txBody>
      </p:sp>
      <p:sp>
        <p:nvSpPr>
          <p:cNvPr id="8" name="Shape 5"/>
          <p:cNvSpPr/>
          <p:nvPr/>
        </p:nvSpPr>
        <p:spPr>
          <a:xfrm>
            <a:off x="10058400" y="1617940"/>
            <a:ext cx="3778210" cy="3041333"/>
          </a:xfrm>
          <a:prstGeom prst="rect">
            <a:avLst/>
          </a:prstGeom>
          <a:solidFill>
            <a:srgbClr val="F0EDE6"/>
          </a:solidFill>
          <a:ln/>
        </p:spPr>
      </p:sp>
      <p:sp>
        <p:nvSpPr>
          <p:cNvPr id="9" name="Shape 6"/>
          <p:cNvSpPr/>
          <p:nvPr/>
        </p:nvSpPr>
        <p:spPr>
          <a:xfrm>
            <a:off x="10058400" y="1617940"/>
            <a:ext cx="22860" cy="3041333"/>
          </a:xfrm>
          <a:prstGeom prst="roundRect">
            <a:avLst>
              <a:gd name="adj" fmla="val 130232"/>
            </a:avLst>
          </a:prstGeom>
          <a:solidFill>
            <a:srgbClr val="D6D3CC"/>
          </a:solidFill>
          <a:ln/>
        </p:spPr>
      </p:sp>
      <p:sp>
        <p:nvSpPr>
          <p:cNvPr id="10" name="Text 7"/>
          <p:cNvSpPr/>
          <p:nvPr/>
        </p:nvSpPr>
        <p:spPr>
          <a:xfrm>
            <a:off x="10554533" y="1816298"/>
            <a:ext cx="3083719" cy="620316"/>
          </a:xfrm>
          <a:prstGeom prst="rect">
            <a:avLst/>
          </a:prstGeom>
          <a:noFill/>
          <a:ln/>
        </p:spPr>
        <p:txBody>
          <a:bodyPr wrap="squar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Decision Support for Citizens</a:t>
            </a:r>
            <a:endParaRPr lang="en-US" sz="1950" dirty="0"/>
          </a:p>
        </p:txBody>
      </p:sp>
      <p:sp>
        <p:nvSpPr>
          <p:cNvPr id="11" name="Text 8"/>
          <p:cNvSpPr/>
          <p:nvPr/>
        </p:nvSpPr>
        <p:spPr>
          <a:xfrm>
            <a:off x="10554533" y="2555677"/>
            <a:ext cx="3083719" cy="1905238"/>
          </a:xfrm>
          <a:prstGeom prst="rect">
            <a:avLst/>
          </a:prstGeom>
          <a:noFill/>
          <a:ln/>
        </p:spPr>
        <p:txBody>
          <a:bodyPr wrap="square" lIns="0" tIns="0" rIns="0" bIns="0" rtlCol="0" anchor="t"/>
          <a:lstStyle/>
          <a:p>
            <a:pPr marL="0" indent="0" algn="l">
              <a:lnSpc>
                <a:spcPts val="2500"/>
              </a:lnSpc>
              <a:buNone/>
            </a:pPr>
            <a:r>
              <a:rPr lang="en-US" sz="1550" dirty="0">
                <a:solidFill>
                  <a:srgbClr val="2C2821"/>
                </a:solidFill>
                <a:latin typeface="Lora" pitchFamily="34" charset="0"/>
                <a:ea typeface="Lora" pitchFamily="34" charset="-122"/>
                <a:cs typeface="Lora" pitchFamily="34" charset="-120"/>
              </a:rPr>
              <a:t>Provides actionable insights, such as optimal times for outdoor activities or recommendations for seeking cooler environments, directly aiding personal safety decisions.</a:t>
            </a:r>
            <a:endParaRPr lang="en-US" sz="1550" dirty="0"/>
          </a:p>
        </p:txBody>
      </p:sp>
      <p:sp>
        <p:nvSpPr>
          <p:cNvPr id="12" name="Shape 9"/>
          <p:cNvSpPr/>
          <p:nvPr/>
        </p:nvSpPr>
        <p:spPr>
          <a:xfrm>
            <a:off x="9810393" y="2890540"/>
            <a:ext cx="496133" cy="496133"/>
          </a:xfrm>
          <a:prstGeom prst="roundRect">
            <a:avLst>
              <a:gd name="adj" fmla="val 6001"/>
            </a:avLst>
          </a:prstGeom>
          <a:solidFill>
            <a:srgbClr val="FCFBF8"/>
          </a:solidFill>
          <a:ln w="22860">
            <a:solidFill>
              <a:srgbClr val="D6D3CC"/>
            </a:solidFill>
            <a:prstDash val="solid"/>
          </a:ln>
        </p:spPr>
      </p:sp>
      <p:pic>
        <p:nvPicPr>
          <p:cNvPr id="13"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4456" y="3014484"/>
            <a:ext cx="248007" cy="248007"/>
          </a:xfrm>
          <a:prstGeom prst="rect">
            <a:avLst/>
          </a:prstGeom>
        </p:spPr>
      </p:pic>
      <p:sp>
        <p:nvSpPr>
          <p:cNvPr id="14" name="Shape 10"/>
          <p:cNvSpPr/>
          <p:nvPr/>
        </p:nvSpPr>
        <p:spPr>
          <a:xfrm>
            <a:off x="6280190" y="4659273"/>
            <a:ext cx="7556421" cy="2870002"/>
          </a:xfrm>
          <a:prstGeom prst="rect">
            <a:avLst/>
          </a:prstGeom>
          <a:solidFill>
            <a:srgbClr val="F0EDE6"/>
          </a:solidFill>
          <a:ln/>
        </p:spPr>
      </p:sp>
      <p:sp>
        <p:nvSpPr>
          <p:cNvPr id="15" name="Shape 11"/>
          <p:cNvSpPr/>
          <p:nvPr/>
        </p:nvSpPr>
        <p:spPr>
          <a:xfrm>
            <a:off x="6280190" y="4659273"/>
            <a:ext cx="7556421" cy="22860"/>
          </a:xfrm>
          <a:prstGeom prst="roundRect">
            <a:avLst>
              <a:gd name="adj" fmla="val 130232"/>
            </a:avLst>
          </a:prstGeom>
          <a:solidFill>
            <a:srgbClr val="D6D3CC"/>
          </a:solidFill>
          <a:ln/>
        </p:spPr>
      </p:sp>
      <p:sp>
        <p:nvSpPr>
          <p:cNvPr id="16" name="Text 12"/>
          <p:cNvSpPr/>
          <p:nvPr/>
        </p:nvSpPr>
        <p:spPr>
          <a:xfrm>
            <a:off x="6478548" y="4857631"/>
            <a:ext cx="2801303" cy="310158"/>
          </a:xfrm>
          <a:prstGeom prst="rect">
            <a:avLst/>
          </a:prstGeom>
          <a:noFill/>
          <a:ln/>
        </p:spPr>
        <p:txBody>
          <a:bodyPr wrap="none" lIns="0" tIns="0" rIns="0" bIns="0" rtlCol="0" anchor="t"/>
          <a:lstStyle/>
          <a:p>
            <a:pPr marL="0" indent="0" algn="l">
              <a:lnSpc>
                <a:spcPts val="2400"/>
              </a:lnSpc>
              <a:buNone/>
            </a:pPr>
            <a:r>
              <a:rPr lang="en-US" sz="1950" dirty="0">
                <a:solidFill>
                  <a:srgbClr val="2C2821"/>
                </a:solidFill>
                <a:latin typeface="Alice" pitchFamily="34" charset="0"/>
                <a:ea typeface="Alice" pitchFamily="34" charset="-122"/>
                <a:cs typeface="Alice" pitchFamily="34" charset="-120"/>
              </a:rPr>
              <a:t>Responsible AI Principles</a:t>
            </a:r>
            <a:endParaRPr lang="en-US" sz="1950" dirty="0"/>
          </a:p>
        </p:txBody>
      </p:sp>
      <p:sp>
        <p:nvSpPr>
          <p:cNvPr id="17" name="Text 13"/>
          <p:cNvSpPr/>
          <p:nvPr/>
        </p:nvSpPr>
        <p:spPr>
          <a:xfrm>
            <a:off x="6478548" y="5286851"/>
            <a:ext cx="6861929"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Privacy:</a:t>
            </a:r>
            <a:r>
              <a:rPr lang="en-US" sz="1550" dirty="0">
                <a:solidFill>
                  <a:srgbClr val="2C2821"/>
                </a:solidFill>
                <a:latin typeface="Lora" pitchFamily="34" charset="0"/>
                <a:ea typeface="Lora" pitchFamily="34" charset="-122"/>
                <a:cs typeface="Lora" pitchFamily="34" charset="-120"/>
              </a:rPr>
              <a:t> Adherence to strict data protection protocols, ensuring user data remains anonymised and secure.</a:t>
            </a:r>
            <a:endParaRPr lang="en-US" sz="1550" dirty="0"/>
          </a:p>
        </p:txBody>
      </p:sp>
      <p:sp>
        <p:nvSpPr>
          <p:cNvPr id="18" name="Text 14"/>
          <p:cNvSpPr/>
          <p:nvPr/>
        </p:nvSpPr>
        <p:spPr>
          <a:xfrm>
            <a:off x="6478548" y="5991344"/>
            <a:ext cx="6861929"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Fairness:</a:t>
            </a:r>
            <a:r>
              <a:rPr lang="en-US" sz="1550" dirty="0">
                <a:solidFill>
                  <a:srgbClr val="2C2821"/>
                </a:solidFill>
                <a:latin typeface="Lora" pitchFamily="34" charset="0"/>
                <a:ea typeface="Lora" pitchFamily="34" charset="-122"/>
                <a:cs typeface="Lora" pitchFamily="34" charset="-120"/>
              </a:rPr>
              <a:t> Models are developed and validated to avoid bias, ensuring advisories are equitable across all demographic groups.</a:t>
            </a:r>
            <a:endParaRPr lang="en-US" sz="1550" dirty="0"/>
          </a:p>
        </p:txBody>
      </p:sp>
      <p:sp>
        <p:nvSpPr>
          <p:cNvPr id="19" name="Text 15"/>
          <p:cNvSpPr/>
          <p:nvPr/>
        </p:nvSpPr>
        <p:spPr>
          <a:xfrm>
            <a:off x="6478548" y="6695837"/>
            <a:ext cx="6861929"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821"/>
                </a:solidFill>
                <a:latin typeface="Lora" pitchFamily="34" charset="0"/>
                <a:ea typeface="Lora" pitchFamily="34" charset="-122"/>
                <a:cs typeface="Lora" pitchFamily="34" charset="-120"/>
              </a:rPr>
              <a:t>Transparency:</a:t>
            </a:r>
            <a:r>
              <a:rPr lang="en-US" sz="1550" dirty="0">
                <a:solidFill>
                  <a:srgbClr val="2C2821"/>
                </a:solidFill>
                <a:latin typeface="Lora" pitchFamily="34" charset="0"/>
                <a:ea typeface="Lora" pitchFamily="34" charset="-122"/>
                <a:cs typeface="Lora" pitchFamily="34" charset="-120"/>
              </a:rPr>
              <a:t> Providing clear explanations for predictions and advisory generation, fostering trust and understanding among users.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1145</Words>
  <Application>Microsoft Office PowerPoint</Application>
  <PresentationFormat>Custom</PresentationFormat>
  <Paragraphs>97</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Alice</vt:lpstr>
      <vt:lpstr>Lora</vt:lpstr>
      <vt:lpstr>Alice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Sahil Namdev Jadhav</cp:lastModifiedBy>
  <cp:revision>2</cp:revision>
  <dcterms:created xsi:type="dcterms:W3CDTF">2026-01-12T07:02:09Z</dcterms:created>
  <dcterms:modified xsi:type="dcterms:W3CDTF">2026-01-12T07:13:08Z</dcterms:modified>
</cp:coreProperties>
</file>